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FBB7-7E43-4685-8A59-39C566BE733C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4568-7197-4D1D-9A2E-81A1CD694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8CCE-747E-4137-A85D-D23E1F4F2C75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A097-CFB3-47EE-B894-F352D5561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762B-3DD2-4F0A-978E-ADB4F4277A44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9DCD-6A2C-4AF3-8401-D5DB0BBF4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BED2-577E-42B7-AC69-F6F9D1BD3534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FA05-6760-4A48-91A7-26035A37B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552D-EDDF-4817-B12E-E1380272510F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E96C-F98F-4156-A441-999CEC47E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0C8F4-1E08-47E2-B881-1C5AEDC95D35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3BD7-97A3-4683-8AE8-4FBA8E858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D019-167D-445F-B3F1-58F22116DEFC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27AF-AF2E-470D-B772-476C7839F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8E78D-1D26-4AB3-B25E-1D361B5A10ED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E759-BB9B-43CE-B58D-21564EFA6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64A0-5505-4495-A6EA-0BBC778BAE6C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1C9C-7386-452B-84CE-AE1061B74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20CA-6A65-4E58-9B8E-27347DE917E5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9EF0-DF39-44C9-8607-CAA998D83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2AFA-712E-480D-85DF-875F19C0984C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1C065-3E1D-491E-A020-6BFDAB1CD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5D7CC1-97A8-4443-B15A-C3088F4B4AF0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06102-0C69-4F39-A9FC-8D0850879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 rot="-676323">
            <a:off x="22225" y="1122363"/>
            <a:ext cx="428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1163638"/>
            <a:ext cx="4943475" cy="4792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2" descr="image00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214313"/>
            <a:ext cx="17859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57188" y="2143125"/>
            <a:ext cx="628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285750" y="2357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285750" y="300037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</a:t>
            </a:r>
          </a:p>
        </p:txBody>
      </p:sp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357188" y="3786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214313" y="45720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</a:t>
            </a:r>
          </a:p>
        </p:txBody>
      </p:sp>
      <p:sp>
        <p:nvSpPr>
          <p:cNvPr id="22536" name="TextBox 12"/>
          <p:cNvSpPr txBox="1">
            <a:spLocks noChangeArrowheads="1"/>
          </p:cNvSpPr>
          <p:nvPr/>
        </p:nvSpPr>
        <p:spPr bwMode="auto">
          <a:xfrm>
            <a:off x="357188" y="5286375"/>
            <a:ext cx="63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0" y="60007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     </a:t>
            </a:r>
          </a:p>
        </p:txBody>
      </p:sp>
      <p:sp>
        <p:nvSpPr>
          <p:cNvPr id="22538" name="Прямоугольник 17"/>
          <p:cNvSpPr>
            <a:spLocks noChangeArrowheads="1"/>
          </p:cNvSpPr>
          <p:nvPr/>
        </p:nvSpPr>
        <p:spPr bwMode="auto">
          <a:xfrm>
            <a:off x="0" y="428625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i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2539" name="Прямоугольник 18"/>
          <p:cNvSpPr>
            <a:spLocks noChangeArrowheads="1"/>
          </p:cNvSpPr>
          <p:nvPr/>
        </p:nvSpPr>
        <p:spPr bwMode="auto">
          <a:xfrm>
            <a:off x="0" y="500063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7.Читают ли вслух у тебя дома</a:t>
            </a:r>
          </a:p>
          <a:p>
            <a:r>
              <a:rPr lang="ru-RU" sz="32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 любимые произведения? </a:t>
            </a:r>
            <a:endParaRPr lang="ru-RU" sz="3200" b="1" i="1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22540" name="Диаграмма 20"/>
          <p:cNvGraphicFramePr>
            <a:graphicFrameLocks/>
          </p:cNvGraphicFramePr>
          <p:nvPr/>
        </p:nvGraphicFramePr>
        <p:xfrm>
          <a:off x="-50800" y="1949450"/>
          <a:ext cx="6102350" cy="4959350"/>
        </p:xfrm>
        <a:graphic>
          <a:graphicData uri="http://schemas.openxmlformats.org/presentationml/2006/ole">
            <p:oleObj spid="_x0000_s22540" r:id="rId5" imgW="6102625" imgH="495647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2" descr="image00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5643563"/>
            <a:ext cx="17859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357188" y="2143125"/>
            <a:ext cx="628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285750" y="2357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285750" y="300037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</a:t>
            </a:r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357188" y="3786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214313" y="45720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</a:t>
            </a:r>
          </a:p>
        </p:txBody>
      </p:sp>
      <p:sp>
        <p:nvSpPr>
          <p:cNvPr id="23560" name="TextBox 12"/>
          <p:cNvSpPr txBox="1">
            <a:spLocks noChangeArrowheads="1"/>
          </p:cNvSpPr>
          <p:nvPr/>
        </p:nvSpPr>
        <p:spPr bwMode="auto">
          <a:xfrm>
            <a:off x="357188" y="5286375"/>
            <a:ext cx="63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0" y="60007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     </a:t>
            </a:r>
          </a:p>
        </p:txBody>
      </p:sp>
      <p:sp>
        <p:nvSpPr>
          <p:cNvPr id="23562" name="Прямоугольник 17"/>
          <p:cNvSpPr>
            <a:spLocks noChangeArrowheads="1"/>
          </p:cNvSpPr>
          <p:nvPr/>
        </p:nvSpPr>
        <p:spPr bwMode="auto">
          <a:xfrm>
            <a:off x="0" y="428625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i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3563" name="Прямоугольник 18"/>
          <p:cNvSpPr>
            <a:spLocks noChangeArrowheads="1"/>
          </p:cNvSpPr>
          <p:nvPr/>
        </p:nvSpPr>
        <p:spPr bwMode="auto">
          <a:xfrm>
            <a:off x="0" y="500063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 i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3564" name="Прямоугольник 14"/>
          <p:cNvSpPr>
            <a:spLocks noChangeArrowheads="1"/>
          </p:cNvSpPr>
          <p:nvPr/>
        </p:nvSpPr>
        <p:spPr bwMode="auto">
          <a:xfrm>
            <a:off x="428625" y="500063"/>
            <a:ext cx="7786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8.Как ты считаешь,</a:t>
            </a:r>
          </a:p>
          <a:p>
            <a:r>
              <a:rPr lang="ru-RU" sz="36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 твои сверстники много читают?</a:t>
            </a:r>
            <a:endParaRPr lang="ru-RU" sz="3600" b="1" i="1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23565" name="Диаграмма 15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p:oleObj spid="_x0000_s23565" r:id="rId5" imgW="6194073" imgH="416392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2" descr="image00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857250"/>
            <a:ext cx="22145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71480"/>
            <a:ext cx="6357982" cy="57246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Мониторинг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детского чтения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20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1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4 - 20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1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5 учебный 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2" descr="image00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857250"/>
            <a:ext cx="22145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775" y="444500"/>
            <a:ext cx="6467475" cy="1768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714620"/>
            <a:ext cx="6357982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В опросе приняли участие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69 человек: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31 учащийся 2-х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22 учащихся 4-го класса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16 учащихся 8-го класса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 descr="image00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5500688"/>
            <a:ext cx="22145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571480"/>
            <a:ext cx="721523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B050"/>
                </a:solidFill>
                <a:latin typeface="+mn-lt"/>
                <a:cs typeface="+mn-cs"/>
              </a:rPr>
              <a:t>1. Что тебе больше нравится делать в свободное время</a:t>
            </a:r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57188" y="2143125"/>
            <a:ext cx="628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285750" y="2357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285750" y="300037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357188" y="3786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214313" y="45720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357188" y="5286375"/>
            <a:ext cx="63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0" y="60007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     </a:t>
            </a:r>
          </a:p>
        </p:txBody>
      </p:sp>
      <p:graphicFrame>
        <p:nvGraphicFramePr>
          <p:cNvPr id="16395" name="Диаграмма 16"/>
          <p:cNvGraphicFramePr>
            <a:graphicFrameLocks/>
          </p:cNvGraphicFramePr>
          <p:nvPr/>
        </p:nvGraphicFramePr>
        <p:xfrm>
          <a:off x="-50800" y="1949450"/>
          <a:ext cx="8031163" cy="4959350"/>
        </p:xfrm>
        <a:graphic>
          <a:graphicData uri="http://schemas.openxmlformats.org/presentationml/2006/ole">
            <p:oleObj spid="_x0000_s16395" r:id="rId5" imgW="8029128" imgH="495647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 descr="image00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5857875"/>
            <a:ext cx="2214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14313" y="571500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2. Как часто ты ходишь в библиотеку?</a:t>
            </a:r>
            <a:endParaRPr lang="ru-RU" sz="3200" i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57188" y="2143125"/>
            <a:ext cx="628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285750" y="2357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285750" y="300037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357188" y="3786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214313" y="45720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</a:t>
            </a:r>
          </a:p>
        </p:txBody>
      </p: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357188" y="5286375"/>
            <a:ext cx="63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0" y="60007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     </a:t>
            </a:r>
          </a:p>
        </p:txBody>
      </p:sp>
      <p:graphicFrame>
        <p:nvGraphicFramePr>
          <p:cNvPr id="17419" name="Диаграмма 14"/>
          <p:cNvGraphicFramePr>
            <a:graphicFrameLocks/>
          </p:cNvGraphicFramePr>
          <p:nvPr/>
        </p:nvGraphicFramePr>
        <p:xfrm>
          <a:off x="-50800" y="1092200"/>
          <a:ext cx="7031038" cy="5530850"/>
        </p:xfrm>
        <a:graphic>
          <a:graphicData uri="http://schemas.openxmlformats.org/presentationml/2006/ole">
            <p:oleObj spid="_x0000_s17419" r:id="rId5" imgW="7029297" imgH="5529551" progId="Excel.Chart.8">
              <p:embed/>
            </p:oleObj>
          </a:graphicData>
        </a:graphic>
      </p:graphicFrame>
      <p:graphicFrame>
        <p:nvGraphicFramePr>
          <p:cNvPr id="17420" name="Диаграмма 15"/>
          <p:cNvGraphicFramePr>
            <a:graphicFrameLocks/>
          </p:cNvGraphicFramePr>
          <p:nvPr/>
        </p:nvGraphicFramePr>
        <p:xfrm>
          <a:off x="-265113" y="3592513"/>
          <a:ext cx="4316413" cy="3316287"/>
        </p:xfrm>
        <a:graphic>
          <a:graphicData uri="http://schemas.openxmlformats.org/presentationml/2006/ole">
            <p:oleObj spid="_x0000_s17420" r:id="rId6" imgW="4316342" imgH="3316511" progId="Excel.Chart.8">
              <p:embed/>
            </p:oleObj>
          </a:graphicData>
        </a:graphic>
      </p:graphicFrame>
      <p:graphicFrame>
        <p:nvGraphicFramePr>
          <p:cNvPr id="17421" name="Диаграмма 16"/>
          <p:cNvGraphicFramePr>
            <a:graphicFrameLocks/>
          </p:cNvGraphicFramePr>
          <p:nvPr/>
        </p:nvGraphicFramePr>
        <p:xfrm>
          <a:off x="4806950" y="3449638"/>
          <a:ext cx="4602163" cy="3459162"/>
        </p:xfrm>
        <a:graphic>
          <a:graphicData uri="http://schemas.openxmlformats.org/presentationml/2006/ole">
            <p:oleObj spid="_x0000_s17421" r:id="rId7" imgW="4596782" imgH="345673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2" descr="image00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5357813"/>
            <a:ext cx="17859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357188" y="2143125"/>
            <a:ext cx="628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285750" y="2357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285750" y="300037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357188" y="3786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214313" y="45720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</a:t>
            </a: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357188" y="5286375"/>
            <a:ext cx="63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8441" name="TextBox 13"/>
          <p:cNvSpPr txBox="1">
            <a:spLocks noChangeArrowheads="1"/>
          </p:cNvSpPr>
          <p:nvPr/>
        </p:nvSpPr>
        <p:spPr bwMode="auto">
          <a:xfrm>
            <a:off x="0" y="60007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     </a:t>
            </a:r>
          </a:p>
        </p:txBody>
      </p:sp>
      <p:graphicFrame>
        <p:nvGraphicFramePr>
          <p:cNvPr id="18442" name="Диаграмма 16"/>
          <p:cNvGraphicFramePr>
            <a:graphicFrameLocks/>
          </p:cNvGraphicFramePr>
          <p:nvPr/>
        </p:nvGraphicFramePr>
        <p:xfrm>
          <a:off x="5164138" y="3592513"/>
          <a:ext cx="4030662" cy="3101975"/>
        </p:xfrm>
        <a:graphic>
          <a:graphicData uri="http://schemas.openxmlformats.org/presentationml/2006/ole">
            <p:oleObj spid="_x0000_s18442" r:id="rId5" imgW="4029805" imgH="3103133" progId="Excel.Chart.8">
              <p:embed/>
            </p:oleObj>
          </a:graphicData>
        </a:graphic>
      </p:graphicFrame>
      <p:sp>
        <p:nvSpPr>
          <p:cNvPr id="18443" name="Прямоугольник 17"/>
          <p:cNvSpPr>
            <a:spLocks noChangeArrowheads="1"/>
          </p:cNvSpPr>
          <p:nvPr/>
        </p:nvSpPr>
        <p:spPr bwMode="auto">
          <a:xfrm>
            <a:off x="0" y="500063"/>
            <a:ext cx="7715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3. Как часто ты пользуешься</a:t>
            </a:r>
          </a:p>
          <a:p>
            <a:r>
              <a:rPr lang="ru-RU" sz="32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 школьной библиотекой?</a:t>
            </a:r>
            <a:endParaRPr lang="ru-RU" sz="3200" i="1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18444" name="Диаграмма 14"/>
          <p:cNvGraphicFramePr>
            <a:graphicFrameLocks/>
          </p:cNvGraphicFramePr>
          <p:nvPr/>
        </p:nvGraphicFramePr>
        <p:xfrm>
          <a:off x="-50800" y="1520825"/>
          <a:ext cx="7721600" cy="3602038"/>
        </p:xfrm>
        <a:graphic>
          <a:graphicData uri="http://schemas.openxmlformats.org/presentationml/2006/ole">
            <p:oleObj spid="_x0000_s18444" r:id="rId6" imgW="7718205" imgH="3603048" progId="Excel.Chart.8">
              <p:embed/>
            </p:oleObj>
          </a:graphicData>
        </a:graphic>
      </p:graphicFrame>
      <p:graphicFrame>
        <p:nvGraphicFramePr>
          <p:cNvPr id="18445" name="Диаграмма 15"/>
          <p:cNvGraphicFramePr>
            <a:graphicFrameLocks/>
          </p:cNvGraphicFramePr>
          <p:nvPr/>
        </p:nvGraphicFramePr>
        <p:xfrm>
          <a:off x="163513" y="1592263"/>
          <a:ext cx="7602537" cy="4102100"/>
        </p:xfrm>
        <a:graphic>
          <a:graphicData uri="http://schemas.openxmlformats.org/presentationml/2006/ole">
            <p:oleObj spid="_x0000_s18445" r:id="rId7" imgW="7602371" imgH="4102964" progId="Excel.Chart.8">
              <p:embed/>
            </p:oleObj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0" y="5761038"/>
          <a:ext cx="6858000" cy="109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507"/>
                <a:gridCol w="1443039"/>
                <a:gridCol w="1571636"/>
                <a:gridCol w="1700256"/>
                <a:gridCol w="1371610"/>
              </a:tblGrid>
              <a:tr h="309565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2  </a:t>
                      </a:r>
                      <a:r>
                        <a:rPr lang="ru-RU" b="1" i="1" dirty="0" err="1" smtClean="0"/>
                        <a:t>кл</a:t>
                      </a:r>
                      <a:r>
                        <a:rPr lang="ru-RU" b="1" i="1" dirty="0" smtClean="0"/>
                        <a:t>.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4</a:t>
                      </a:r>
                      <a:r>
                        <a:rPr lang="ru-RU" b="1" i="1" baseline="0" dirty="0" smtClean="0"/>
                        <a:t>  </a:t>
                      </a:r>
                      <a:r>
                        <a:rPr lang="ru-RU" b="1" i="1" baseline="0" dirty="0" err="1" smtClean="0"/>
                        <a:t>кл</a:t>
                      </a:r>
                      <a:r>
                        <a:rPr lang="ru-RU" b="1" i="1" baseline="0" dirty="0" smtClean="0"/>
                        <a:t>.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8 </a:t>
                      </a:r>
                      <a:r>
                        <a:rPr lang="ru-RU" b="1" i="1" dirty="0" err="1" smtClean="0"/>
                        <a:t>кл</a:t>
                      </a:r>
                      <a:r>
                        <a:rPr lang="ru-RU" b="1" i="1" dirty="0" smtClean="0"/>
                        <a:t>.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 descr="image00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3000375"/>
            <a:ext cx="17859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57188" y="2143125"/>
            <a:ext cx="628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285750" y="2357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285750" y="300037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</a:t>
            </a:r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357188" y="3786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214313" y="45720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</a:t>
            </a:r>
          </a:p>
        </p:txBody>
      </p:sp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357188" y="5286375"/>
            <a:ext cx="63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0" y="60007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     </a:t>
            </a:r>
          </a:p>
        </p:txBody>
      </p:sp>
      <p:graphicFrame>
        <p:nvGraphicFramePr>
          <p:cNvPr id="19466" name="Диаграмма 16"/>
          <p:cNvGraphicFramePr>
            <a:graphicFrameLocks/>
          </p:cNvGraphicFramePr>
          <p:nvPr/>
        </p:nvGraphicFramePr>
        <p:xfrm>
          <a:off x="3378200" y="1235075"/>
          <a:ext cx="4030663" cy="3101975"/>
        </p:xfrm>
        <a:graphic>
          <a:graphicData uri="http://schemas.openxmlformats.org/presentationml/2006/ole">
            <p:oleObj spid="_x0000_s19466" r:id="rId5" imgW="4029805" imgH="3097036" progId="Excel.Chart.8">
              <p:embed/>
            </p:oleObj>
          </a:graphicData>
        </a:graphic>
      </p:graphicFrame>
      <p:sp>
        <p:nvSpPr>
          <p:cNvPr id="19467" name="Прямоугольник 17"/>
          <p:cNvSpPr>
            <a:spLocks noChangeArrowheads="1"/>
          </p:cNvSpPr>
          <p:nvPr/>
        </p:nvSpPr>
        <p:spPr bwMode="auto">
          <a:xfrm>
            <a:off x="0" y="428625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i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9468" name="Прямоугольник 19"/>
          <p:cNvSpPr>
            <a:spLocks noChangeArrowheads="1"/>
          </p:cNvSpPr>
          <p:nvPr/>
        </p:nvSpPr>
        <p:spPr bwMode="auto">
          <a:xfrm>
            <a:off x="0" y="285750"/>
            <a:ext cx="8643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4. Чьи рекомендации при выборе книг для тебя наиболее авторитетны?</a:t>
            </a:r>
            <a:endParaRPr lang="ru-RU" sz="2800" i="1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19469" name="Диаграмма 20"/>
          <p:cNvGraphicFramePr>
            <a:graphicFrameLocks/>
          </p:cNvGraphicFramePr>
          <p:nvPr/>
        </p:nvGraphicFramePr>
        <p:xfrm>
          <a:off x="-50800" y="1092200"/>
          <a:ext cx="7673975" cy="5102225"/>
        </p:xfrm>
        <a:graphic>
          <a:graphicData uri="http://schemas.openxmlformats.org/presentationml/2006/ole">
            <p:oleObj spid="_x0000_s19469" r:id="rId6" imgW="7675529" imgH="5102794" progId="Excel.Chart.8">
              <p:embed/>
            </p:oleObj>
          </a:graphicData>
        </a:graphic>
      </p:graphicFrame>
      <p:graphicFrame>
        <p:nvGraphicFramePr>
          <p:cNvPr id="19470" name="Диаграмма 21"/>
          <p:cNvGraphicFramePr>
            <a:graphicFrameLocks/>
          </p:cNvGraphicFramePr>
          <p:nvPr/>
        </p:nvGraphicFramePr>
        <p:xfrm>
          <a:off x="-50800" y="3878263"/>
          <a:ext cx="7935913" cy="3030537"/>
        </p:xfrm>
        <a:graphic>
          <a:graphicData uri="http://schemas.openxmlformats.org/presentationml/2006/ole">
            <p:oleObj spid="_x0000_s19470" r:id="rId7" imgW="7931583" imgH="3029975" progId="Excel.Chart.8">
              <p:embed/>
            </p:oleObj>
          </a:graphicData>
        </a:graphic>
      </p:graphicFrame>
      <p:graphicFrame>
        <p:nvGraphicFramePr>
          <p:cNvPr id="19471" name="Диаграмма 22"/>
          <p:cNvGraphicFramePr>
            <a:graphicFrameLocks/>
          </p:cNvGraphicFramePr>
          <p:nvPr/>
        </p:nvGraphicFramePr>
        <p:xfrm>
          <a:off x="3235325" y="2449513"/>
          <a:ext cx="6197600" cy="4459287"/>
        </p:xfrm>
        <a:graphic>
          <a:graphicData uri="http://schemas.openxmlformats.org/presentationml/2006/ole">
            <p:oleObj spid="_x0000_s19471" r:id="rId8" imgW="6194073" imgH="445656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2" descr="image00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2063"/>
            <a:ext cx="17859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357188" y="2143125"/>
            <a:ext cx="628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85750" y="2357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285750" y="300037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</a:t>
            </a:r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357188" y="3786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214313" y="45720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</a:t>
            </a:r>
          </a:p>
        </p:txBody>
      </p:sp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357188" y="5286375"/>
            <a:ext cx="63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9" name="TextBox 13"/>
          <p:cNvSpPr txBox="1">
            <a:spLocks noChangeArrowheads="1"/>
          </p:cNvSpPr>
          <p:nvPr/>
        </p:nvSpPr>
        <p:spPr bwMode="auto">
          <a:xfrm>
            <a:off x="0" y="60007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     </a:t>
            </a:r>
          </a:p>
        </p:txBody>
      </p:sp>
      <p:sp>
        <p:nvSpPr>
          <p:cNvPr id="20490" name="Прямоугольник 17"/>
          <p:cNvSpPr>
            <a:spLocks noChangeArrowheads="1"/>
          </p:cNvSpPr>
          <p:nvPr/>
        </p:nvSpPr>
        <p:spPr bwMode="auto">
          <a:xfrm>
            <a:off x="0" y="428625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i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0491" name="Прямоугольник 18"/>
          <p:cNvSpPr>
            <a:spLocks noChangeArrowheads="1"/>
          </p:cNvSpPr>
          <p:nvPr/>
        </p:nvSpPr>
        <p:spPr bwMode="auto">
          <a:xfrm>
            <a:off x="0" y="571500"/>
            <a:ext cx="685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 i="1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32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5. Читаешь ли ты каждый день?</a:t>
            </a:r>
            <a:endParaRPr lang="ru-RU" sz="3200" i="1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20492" name="Диаграмма 23"/>
          <p:cNvGraphicFramePr>
            <a:graphicFrameLocks/>
          </p:cNvGraphicFramePr>
          <p:nvPr/>
        </p:nvGraphicFramePr>
        <p:xfrm>
          <a:off x="1092200" y="2378075"/>
          <a:ext cx="5745163" cy="3816350"/>
        </p:xfrm>
        <a:graphic>
          <a:graphicData uri="http://schemas.openxmlformats.org/presentationml/2006/ole">
            <p:oleObj spid="_x0000_s20492" r:id="rId5" imgW="5749026" imgH="381642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2" descr="image00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214313"/>
            <a:ext cx="17859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57188" y="2143125"/>
            <a:ext cx="628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285750" y="2357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285750" y="300037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357188" y="3786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214313" y="45720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357188" y="5286375"/>
            <a:ext cx="63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0" y="60007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      </a:t>
            </a:r>
          </a:p>
        </p:txBody>
      </p:sp>
      <p:sp>
        <p:nvSpPr>
          <p:cNvPr id="21514" name="Прямоугольник 17"/>
          <p:cNvSpPr>
            <a:spLocks noChangeArrowheads="1"/>
          </p:cNvSpPr>
          <p:nvPr/>
        </p:nvSpPr>
        <p:spPr bwMode="auto">
          <a:xfrm>
            <a:off x="0" y="428625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i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1515" name="Прямоугольник 14"/>
          <p:cNvSpPr>
            <a:spLocks noChangeArrowheads="1"/>
          </p:cNvSpPr>
          <p:nvPr/>
        </p:nvSpPr>
        <p:spPr bwMode="auto">
          <a:xfrm>
            <a:off x="0" y="571500"/>
            <a:ext cx="5072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6.Сколько книг ты прочитал</a:t>
            </a:r>
          </a:p>
          <a:p>
            <a:r>
              <a:rPr lang="ru-RU" sz="28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 по собственному желанию </a:t>
            </a:r>
          </a:p>
          <a:p>
            <a:r>
              <a:rPr lang="ru-RU" sz="2800" b="1" i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за последний месяц?</a:t>
            </a:r>
            <a:endParaRPr lang="ru-RU" sz="2800" i="1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21516" name="Диаграмма 15"/>
          <p:cNvGraphicFramePr>
            <a:graphicFrameLocks/>
          </p:cNvGraphicFramePr>
          <p:nvPr/>
        </p:nvGraphicFramePr>
        <p:xfrm>
          <a:off x="-50800" y="1806575"/>
          <a:ext cx="5745163" cy="3705225"/>
        </p:xfrm>
        <a:graphic>
          <a:graphicData uri="http://schemas.openxmlformats.org/presentationml/2006/ole">
            <p:oleObj spid="_x0000_s21516" r:id="rId5" imgW="5742930" imgH="3706689" progId="Excel.Chart.8">
              <p:embed/>
            </p:oleObj>
          </a:graphicData>
        </a:graphic>
      </p:graphicFrame>
      <p:graphicFrame>
        <p:nvGraphicFramePr>
          <p:cNvPr id="21517" name="Диаграмма 16"/>
          <p:cNvGraphicFramePr>
            <a:graphicFrameLocks/>
          </p:cNvGraphicFramePr>
          <p:nvPr/>
        </p:nvGraphicFramePr>
        <p:xfrm>
          <a:off x="-50800" y="4092575"/>
          <a:ext cx="5173663" cy="2816225"/>
        </p:xfrm>
        <a:graphic>
          <a:graphicData uri="http://schemas.openxmlformats.org/presentationml/2006/ole">
            <p:oleObj spid="_x0000_s21517" r:id="rId6" imgW="5169856" imgH="2816596" progId="Excel.Chart.8">
              <p:embed/>
            </p:oleObj>
          </a:graphicData>
        </a:graphic>
      </p:graphicFrame>
      <p:graphicFrame>
        <p:nvGraphicFramePr>
          <p:cNvPr id="21518" name="Диаграмма 19"/>
          <p:cNvGraphicFramePr>
            <a:graphicFrameLocks/>
          </p:cNvGraphicFramePr>
          <p:nvPr/>
        </p:nvGraphicFramePr>
        <p:xfrm>
          <a:off x="4949825" y="3878263"/>
          <a:ext cx="4244975" cy="3030537"/>
        </p:xfrm>
        <a:graphic>
          <a:graphicData uri="http://schemas.openxmlformats.org/presentationml/2006/ole">
            <p:oleObj spid="_x0000_s21518" r:id="rId7" imgW="4243184" imgH="30299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73</Words>
  <PresentationFormat>Экран (4:3)</PresentationFormat>
  <Paragraphs>52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Franklin Gothic Book</vt:lpstr>
      <vt:lpstr>Arial</vt:lpstr>
      <vt:lpstr>Franklin Gothic Medium</vt:lpstr>
      <vt:lpstr>Calibri</vt:lpstr>
      <vt:lpstr>Times New Roman</vt:lpstr>
      <vt:lpstr>Тема Office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39</cp:revision>
  <dcterms:modified xsi:type="dcterms:W3CDTF">2014-10-13T04:52:17Z</dcterms:modified>
</cp:coreProperties>
</file>