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903" autoAdjust="0"/>
  </p:normalViewPr>
  <p:slideViewPr>
    <p:cSldViewPr>
      <p:cViewPr varScale="1">
        <p:scale>
          <a:sx n="104" d="100"/>
          <a:sy n="104" d="100"/>
        </p:scale>
        <p:origin x="-1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05F622-7077-4C51-993C-A307E71CF30A}" type="datetimeFigureOut">
              <a:rPr lang="ru-RU" smtClean="0"/>
              <a:pPr/>
              <a:t>01.12.2008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526E2D-8769-4879-9946-2D34A4668022}" type="slidenum">
              <a:rPr lang="ru-RU" smtClean="0"/>
              <a:pPr/>
              <a:t>‹#›</a:t>
            </a:fld>
            <a:endParaRPr lang="ru-RU"/>
          </a:p>
        </p:txBody>
      </p:sp>
    </p:spTree>
  </p:cSld>
  <p:clrMapOvr>
    <a:masterClrMapping/>
  </p:clrMapOvr>
  <p:transition spd="med" advTm="10000">
    <p:dissolve/>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5F622-7077-4C51-993C-A307E71CF30A}" type="datetimeFigureOut">
              <a:rPr lang="ru-RU" smtClean="0"/>
              <a:pPr/>
              <a:t>01.12.2008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26E2D-8769-4879-9946-2D34A46680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10000">
    <p:dissolve/>
    <p:sndAc>
      <p:stSnd>
        <p:snd r:embed="rId13" name="chimes.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868478"/>
          </a:xfrm>
        </p:spPr>
        <p:txBody>
          <a:bodyPr>
            <a:normAutofit/>
          </a:bodyPr>
          <a:lstStyle/>
          <a:p>
            <a:r>
              <a:rPr lang="ru-RU" dirty="0"/>
              <a:t> </a:t>
            </a:r>
            <a:br>
              <a:rPr lang="ru-RU" dirty="0"/>
            </a:br>
            <a:endParaRPr lang="ru-RU" dirty="0"/>
          </a:p>
        </p:txBody>
      </p:sp>
      <p:pic>
        <p:nvPicPr>
          <p:cNvPr id="6" name="Содержимое 5" descr="Княжева"/>
          <p:cNvPicPr>
            <a:picLocks noGrp="1"/>
          </p:cNvPicPr>
          <p:nvPr>
            <p:ph idx="1"/>
          </p:nvPr>
        </p:nvPicPr>
        <p:blipFill>
          <a:blip r:embed="rId3"/>
          <a:srcRect/>
          <a:stretch>
            <a:fillRect/>
          </a:stretch>
        </p:blipFill>
        <p:spPr bwMode="auto">
          <a:xfrm>
            <a:off x="642910" y="1857364"/>
            <a:ext cx="1571636" cy="2071702"/>
          </a:xfrm>
          <a:prstGeom prst="rect">
            <a:avLst/>
          </a:prstGeom>
          <a:noFill/>
          <a:ln w="9525" algn="in">
            <a:noFill/>
            <a:miter lim="800000"/>
            <a:headEnd/>
            <a:tailEnd/>
          </a:ln>
          <a:effectLst/>
        </p:spPr>
      </p:pic>
      <p:pic>
        <p:nvPicPr>
          <p:cNvPr id="1026" name="Picture 2" descr="C:\Users\Княжева. И.В\Desktop\Фото\SANY2213.JPG"/>
          <p:cNvPicPr>
            <a:picLocks noChangeAspect="1" noChangeArrowheads="1"/>
          </p:cNvPicPr>
          <p:nvPr/>
        </p:nvPicPr>
        <p:blipFill>
          <a:blip r:embed="rId4" cstate="print"/>
          <a:srcRect/>
          <a:stretch>
            <a:fillRect/>
          </a:stretch>
        </p:blipFill>
        <p:spPr bwMode="auto">
          <a:xfrm>
            <a:off x="2428860" y="3571876"/>
            <a:ext cx="3839999" cy="2880000"/>
          </a:xfrm>
          <a:prstGeom prst="rect">
            <a:avLst/>
          </a:prstGeom>
          <a:noFill/>
        </p:spPr>
      </p:pic>
      <p:pic>
        <p:nvPicPr>
          <p:cNvPr id="1027" name="Picture 3" descr="C:\Users\Княжева. И.В\Desktop\Фото\SANY2238.JPG"/>
          <p:cNvPicPr>
            <a:picLocks noChangeAspect="1" noChangeArrowheads="1"/>
          </p:cNvPicPr>
          <p:nvPr/>
        </p:nvPicPr>
        <p:blipFill>
          <a:blip r:embed="rId5" cstate="print"/>
          <a:srcRect/>
          <a:stretch>
            <a:fillRect/>
          </a:stretch>
        </p:blipFill>
        <p:spPr bwMode="auto">
          <a:xfrm>
            <a:off x="6192000" y="1872000"/>
            <a:ext cx="2190765" cy="1643074"/>
          </a:xfrm>
          <a:prstGeom prst="rect">
            <a:avLst/>
          </a:prstGeom>
          <a:noFill/>
        </p:spPr>
      </p:pic>
      <p:sp>
        <p:nvSpPr>
          <p:cNvPr id="10" name="Прямоугольник 9"/>
          <p:cNvSpPr/>
          <p:nvPr/>
        </p:nvSpPr>
        <p:spPr>
          <a:xfrm>
            <a:off x="-3857684" y="142852"/>
            <a:ext cx="16787898" cy="1200329"/>
          </a:xfrm>
          <a:prstGeom prst="rect">
            <a:avLst/>
          </a:prstGeom>
          <a:noFill/>
        </p:spPr>
        <p:txBody>
          <a:bodyPr wrap="square" lIns="91440" tIns="45720" rIns="91440" bIns="45720">
            <a:spAutoFit/>
          </a:bodyPr>
          <a:lstStyle/>
          <a:p>
            <a:pPr algn="ct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Обобщение и  распространение педагогического опыта учителя химии, </a:t>
            </a:r>
            <a:endParaRPr lang="ru-RU"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r>
              <a:rPr lang="ru-RU"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 </a:t>
            </a: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квалификационной категории </a:t>
            </a:r>
            <a:endParaRPr lang="ru-RU"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r>
              <a:rPr lang="ru-RU"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МОУ СОШ № 1 г. Аркадака </a:t>
            </a:r>
            <a:r>
              <a:rPr lang="ru-RU" b="1" cap="none" spc="0"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Княжевой</a:t>
            </a: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И.В. </a:t>
            </a:r>
            <a:endParaRPr lang="ru-RU"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r>
              <a:rPr lang="ru-RU"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 </a:t>
            </a: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методической и научно-исследовательской работе</a:t>
            </a:r>
          </a:p>
        </p:txBody>
      </p:sp>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2000"/>
                                        <p:tgtEl>
                                          <p:spTgt spid="6"/>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4)">
                                      <p:cBhvr>
                                        <p:cTn id="15" dur="2000"/>
                                        <p:tgtEl>
                                          <p:spTgt spid="1026"/>
                                        </p:tgtEl>
                                      </p:cBhvr>
                                    </p:animEffect>
                                  </p:childTnLst>
                                </p:cTn>
                              </p:par>
                            </p:childTnLst>
                          </p:cTn>
                        </p:par>
                        <p:par>
                          <p:cTn id="16" fill="hold">
                            <p:stCondLst>
                              <p:cond delay="6000"/>
                            </p:stCondLst>
                            <p:childTnLst>
                              <p:par>
                                <p:cTn id="17" presetID="21" presetClass="entr" presetSubtype="4"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heel(4)">
                                      <p:cBhvr>
                                        <p:cTn id="19"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normAutofit fontScale="90000"/>
          </a:bodyPr>
          <a:lstStyle/>
          <a:p>
            <a:pPr algn="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учителя  химии</a:t>
            </a:r>
            <a:r>
              <a:rPr lang="en-US"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br>
              <a:rPr lang="en-US"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 </a:t>
            </a: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квалификационной категории </a:t>
            </a:r>
            <a:r>
              <a:rPr lang="ru-RU"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ru-RU"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400" b="1" i="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Княжевой</a:t>
            </a: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И.В. (8 </a:t>
            </a:r>
            <a:r>
              <a:rPr lang="ru-RU" sz="1400" b="1" i="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кл</a:t>
            </a: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ru-RU"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ru-RU"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ru-RU" sz="1400" dirty="0"/>
          </a:p>
        </p:txBody>
      </p:sp>
      <p:sp>
        <p:nvSpPr>
          <p:cNvPr id="3" name="Прямоугольник 2"/>
          <p:cNvSpPr/>
          <p:nvPr/>
        </p:nvSpPr>
        <p:spPr>
          <a:xfrm>
            <a:off x="2571736" y="428604"/>
            <a:ext cx="4243469" cy="1754326"/>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Внеклассное </a:t>
            </a:r>
          </a:p>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мероприятие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098" name="Picture 2" descr="C:\Users\Княжева. И.В\Desktop\Фото\SANY2224.JPG"/>
          <p:cNvPicPr>
            <a:picLocks noChangeAspect="1" noChangeArrowheads="1"/>
          </p:cNvPicPr>
          <p:nvPr/>
        </p:nvPicPr>
        <p:blipFill>
          <a:blip r:embed="rId3" cstate="print"/>
          <a:srcRect/>
          <a:stretch>
            <a:fillRect/>
          </a:stretch>
        </p:blipFill>
        <p:spPr bwMode="auto">
          <a:xfrm>
            <a:off x="1285852" y="2357430"/>
            <a:ext cx="6540445" cy="2880000"/>
          </a:xfrm>
          <a:prstGeom prst="rect">
            <a:avLst/>
          </a:prstGeom>
          <a:noFill/>
        </p:spPr>
      </p:pic>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4)">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4)">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a:bodyPr>
          <a:lstStyle/>
          <a:p>
            <a:pPr algn="l"/>
            <a:r>
              <a:rPr lang="ru-RU" sz="1400" b="1" dirty="0"/>
              <a:t>Программа заседания клуба</a:t>
            </a:r>
            <a:r>
              <a:rPr lang="ru-RU" sz="1400" dirty="0"/>
              <a:t/>
            </a:r>
            <a:br>
              <a:rPr lang="ru-RU" sz="1400" dirty="0"/>
            </a:br>
            <a:r>
              <a:rPr lang="en-US" sz="1400" b="1" dirty="0"/>
              <a:t>I</a:t>
            </a:r>
            <a:r>
              <a:rPr lang="ru-RU" sz="1400" b="1" dirty="0"/>
              <a:t>.</a:t>
            </a:r>
            <a:r>
              <a:rPr lang="ru-RU" sz="1400" dirty="0"/>
              <a:t>  Приветствие команд.</a:t>
            </a:r>
            <a:br>
              <a:rPr lang="ru-RU" sz="1400" dirty="0"/>
            </a:br>
            <a:r>
              <a:rPr lang="en-US" sz="1400" b="1" dirty="0"/>
              <a:t>II</a:t>
            </a:r>
            <a:r>
              <a:rPr lang="ru-RU" sz="1400" b="1" dirty="0"/>
              <a:t>.</a:t>
            </a:r>
            <a:r>
              <a:rPr lang="ru-RU" sz="1400" dirty="0"/>
              <a:t> Разминка.</a:t>
            </a:r>
            <a:br>
              <a:rPr lang="ru-RU" sz="1400" dirty="0"/>
            </a:br>
            <a:r>
              <a:rPr lang="en-US" sz="1400" b="1" dirty="0"/>
              <a:t>III</a:t>
            </a:r>
            <a:r>
              <a:rPr lang="ru-RU" sz="1400" b="1" dirty="0"/>
              <a:t>.</a:t>
            </a:r>
            <a:r>
              <a:rPr lang="ru-RU" sz="1400" dirty="0"/>
              <a:t> Конкурс капитанов.</a:t>
            </a:r>
            <a:br>
              <a:rPr lang="ru-RU" sz="1400" dirty="0"/>
            </a:br>
            <a:r>
              <a:rPr lang="en-US" sz="1400" b="1" dirty="0"/>
              <a:t>IV</a:t>
            </a:r>
            <a:r>
              <a:rPr lang="ru-RU" sz="1400" b="1" dirty="0"/>
              <a:t>.</a:t>
            </a:r>
            <a:r>
              <a:rPr lang="ru-RU" sz="1400" dirty="0"/>
              <a:t> Задания команд.</a:t>
            </a:r>
            <a:br>
              <a:rPr lang="ru-RU" sz="1400" dirty="0"/>
            </a:br>
            <a:r>
              <a:rPr lang="en-US" sz="1400" b="1" dirty="0"/>
              <a:t>V</a:t>
            </a:r>
            <a:r>
              <a:rPr lang="ru-RU" sz="1400" b="1" dirty="0"/>
              <a:t>.</a:t>
            </a:r>
            <a:r>
              <a:rPr lang="ru-RU" sz="1400" dirty="0"/>
              <a:t> Музыкальный  конкурс.</a:t>
            </a:r>
            <a:br>
              <a:rPr lang="ru-RU" sz="1400" dirty="0"/>
            </a:br>
            <a:r>
              <a:rPr lang="en-US" sz="1400" b="1" dirty="0"/>
              <a:t>VI</a:t>
            </a:r>
            <a:r>
              <a:rPr lang="ru-RU" sz="1400" b="1" dirty="0"/>
              <a:t>.</a:t>
            </a:r>
            <a:r>
              <a:rPr lang="ru-RU" sz="1400" dirty="0"/>
              <a:t> Д/</a:t>
            </a:r>
            <a:r>
              <a:rPr lang="ru-RU" sz="1400" dirty="0" err="1"/>
              <a:t>з</a:t>
            </a:r>
            <a:r>
              <a:rPr lang="ru-RU" sz="1400" dirty="0"/>
              <a:t> «Там на химических дорожках» (сценки)</a:t>
            </a:r>
            <a:br>
              <a:rPr lang="ru-RU" sz="1400" dirty="0"/>
            </a:br>
            <a:r>
              <a:rPr lang="en-US" sz="1400" b="1" dirty="0"/>
              <a:t>VII</a:t>
            </a:r>
            <a:r>
              <a:rPr lang="ru-RU" sz="1400" b="1" dirty="0"/>
              <a:t>.</a:t>
            </a:r>
            <a:r>
              <a:rPr lang="ru-RU" sz="1400" dirty="0"/>
              <a:t> Ритуал посвящения.</a:t>
            </a:r>
            <a:br>
              <a:rPr lang="ru-RU" sz="1400" dirty="0"/>
            </a:br>
            <a:r>
              <a:rPr lang="ru-RU" sz="1400" dirty="0"/>
              <a:t> </a:t>
            </a:r>
            <a:br>
              <a:rPr lang="ru-RU" sz="1400" dirty="0"/>
            </a:br>
            <a:r>
              <a:rPr lang="ru-RU" sz="1400" dirty="0"/>
              <a:t> </a:t>
            </a:r>
            <a:br>
              <a:rPr lang="ru-RU" sz="1400" dirty="0"/>
            </a:br>
            <a:r>
              <a:rPr lang="ru-RU" sz="1400" dirty="0"/>
              <a:t>Учитель (ученики): Химия – это наука, умеющая творить чудеса.</a:t>
            </a:r>
            <a:br>
              <a:rPr lang="ru-RU" sz="1400" dirty="0"/>
            </a:br>
            <a:r>
              <a:rPr lang="ru-RU" sz="1400" dirty="0"/>
              <a:t>                             … Химия – это наука; и, как всякая наука, требует к себе самого серьезного отношения.</a:t>
            </a:r>
            <a:br>
              <a:rPr lang="ru-RU" sz="1400" dirty="0"/>
            </a:br>
            <a:r>
              <a:rPr lang="ru-RU" sz="1400" dirty="0"/>
              <a:t>                         … Химия – это наука о веществах и превращениях…</a:t>
            </a:r>
            <a:br>
              <a:rPr lang="ru-RU" sz="1400" dirty="0"/>
            </a:br>
            <a:r>
              <a:rPr lang="en-US" sz="1400" b="1" dirty="0"/>
              <a:t>I</a:t>
            </a:r>
            <a:r>
              <a:rPr lang="ru-RU" sz="1400" b="1" dirty="0"/>
              <a:t>.</a:t>
            </a:r>
            <a:r>
              <a:rPr lang="ru-RU" sz="1400" dirty="0"/>
              <a:t>  Приветствие команд:        1. «Атомы»</a:t>
            </a:r>
            <a:br>
              <a:rPr lang="ru-RU" sz="1400" dirty="0"/>
            </a:br>
            <a:r>
              <a:rPr lang="ru-RU" sz="1400" dirty="0"/>
              <a:t>                                                 2. «Химики»</a:t>
            </a:r>
            <a:br>
              <a:rPr lang="ru-RU" sz="1400" dirty="0"/>
            </a:br>
            <a:r>
              <a:rPr lang="ru-RU" sz="1400" dirty="0"/>
              <a:t>                                                 3. «Мушкетеры»</a:t>
            </a:r>
            <a:br>
              <a:rPr lang="ru-RU" sz="1400" dirty="0"/>
            </a:br>
            <a:r>
              <a:rPr lang="ru-RU" sz="1400" dirty="0"/>
              <a:t>                                                 4. «В химии только девочки»</a:t>
            </a:r>
            <a:br>
              <a:rPr lang="ru-RU" sz="1400" dirty="0"/>
            </a:br>
            <a:r>
              <a:rPr lang="ru-RU" sz="1400" dirty="0"/>
              <a:t>                                                 5. «</a:t>
            </a:r>
            <a:r>
              <a:rPr lang="ru-RU" sz="1400" dirty="0" err="1"/>
              <a:t>Знайки</a:t>
            </a:r>
            <a:r>
              <a:rPr lang="ru-RU" sz="1400" dirty="0"/>
              <a:t>»</a:t>
            </a:r>
            <a:br>
              <a:rPr lang="ru-RU" sz="1400" dirty="0"/>
            </a:br>
            <a:r>
              <a:rPr lang="en-US" sz="1400" b="1" dirty="0"/>
              <a:t>II</a:t>
            </a:r>
            <a:r>
              <a:rPr lang="ru-RU" sz="1400" b="1" dirty="0"/>
              <a:t>.</a:t>
            </a:r>
            <a:r>
              <a:rPr lang="ru-RU" sz="1400" dirty="0"/>
              <a:t> Разминка.</a:t>
            </a:r>
            <a:br>
              <a:rPr lang="ru-RU" sz="1400" dirty="0"/>
            </a:br>
            <a:r>
              <a:rPr lang="ru-RU" sz="1400" dirty="0"/>
              <a:t>            Разминку проводят учащиеся 11-х классов.</a:t>
            </a:r>
            <a:br>
              <a:rPr lang="ru-RU" sz="1400" dirty="0"/>
            </a:br>
            <a:r>
              <a:rPr lang="ru-RU" sz="1400" dirty="0"/>
              <a:t>            Гимнастика  </a:t>
            </a:r>
            <a:r>
              <a:rPr lang="ru-RU" sz="1400" dirty="0" err="1"/>
              <a:t>тума</a:t>
            </a:r>
            <a:r>
              <a:rPr lang="ru-RU" sz="1400" dirty="0"/>
              <a:t> (каждой команде по очереди в виде экспресс - опроса задаются простые </a:t>
            </a:r>
            <a:br>
              <a:rPr lang="ru-RU" sz="1400" dirty="0"/>
            </a:br>
            <a:r>
              <a:rPr lang="ru-RU" sz="1400" dirty="0"/>
              <a:t>            вопросы, на которые они быстро отвечают.) </a:t>
            </a:r>
            <a:br>
              <a:rPr lang="ru-RU" sz="1400" dirty="0"/>
            </a:br>
            <a:r>
              <a:rPr lang="ru-RU" sz="1400" dirty="0"/>
              <a:t>- Самый легкий газ?</a:t>
            </a:r>
            <a:br>
              <a:rPr lang="ru-RU" sz="1400" dirty="0"/>
            </a:br>
            <a:r>
              <a:rPr lang="ru-RU" sz="1400" dirty="0"/>
              <a:t>- Валентность О2?  и т.д.</a:t>
            </a:r>
            <a:br>
              <a:rPr lang="ru-RU" sz="1400" dirty="0"/>
            </a:br>
            <a:r>
              <a:rPr lang="ru-RU" sz="1400" dirty="0"/>
              <a:t/>
            </a:r>
            <a:br>
              <a:rPr lang="ru-RU" sz="1400" dirty="0"/>
            </a:br>
            <a:endParaRPr lang="ru-RU" sz="1400" dirty="0"/>
          </a:p>
        </p:txBody>
      </p:sp>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11684"/>
          </a:xfrm>
        </p:spPr>
        <p:txBody>
          <a:bodyPr>
            <a:noAutofit/>
          </a:bodyPr>
          <a:lstStyle/>
          <a:p>
            <a:pPr algn="l"/>
            <a:r>
              <a:rPr lang="en-US" sz="1400" b="1" dirty="0" smtClean="0"/>
              <a:t>III</a:t>
            </a:r>
            <a:r>
              <a:rPr lang="ru-RU" sz="1400" b="1" dirty="0" smtClean="0"/>
              <a:t>.</a:t>
            </a:r>
            <a:r>
              <a:rPr lang="ru-RU" sz="1400" dirty="0" smtClean="0"/>
              <a:t> Конкурс капитанов.</a:t>
            </a:r>
            <a:br>
              <a:rPr lang="ru-RU" sz="1400" dirty="0" smtClean="0"/>
            </a:br>
            <a:r>
              <a:rPr lang="ru-RU" sz="1400" dirty="0" smtClean="0"/>
              <a:t>          На сцену выходят только капитаны (вопросы и задания для них)</a:t>
            </a:r>
            <a:br>
              <a:rPr lang="ru-RU" sz="1400" dirty="0" smtClean="0"/>
            </a:br>
            <a:r>
              <a:rPr lang="ru-RU" sz="1400" dirty="0" smtClean="0"/>
              <a:t>          </a:t>
            </a:r>
            <a:r>
              <a:rPr lang="en-US" sz="1400" dirty="0" smtClean="0"/>
              <a:t>I</a:t>
            </a:r>
            <a:r>
              <a:rPr lang="ru-RU" sz="1400" dirty="0" smtClean="0"/>
              <a:t>.а) Конкретные знания химических понятий;</a:t>
            </a:r>
            <a:br>
              <a:rPr lang="ru-RU" sz="1400" dirty="0" smtClean="0"/>
            </a:br>
            <a:r>
              <a:rPr lang="ru-RU" sz="1400" dirty="0" smtClean="0"/>
              <a:t>            б) На смекалку</a:t>
            </a:r>
            <a:br>
              <a:rPr lang="ru-RU" sz="1400" dirty="0" smtClean="0"/>
            </a:br>
            <a:r>
              <a:rPr lang="ru-RU" sz="1400" dirty="0" smtClean="0"/>
              <a:t>             </a:t>
            </a:r>
            <a:r>
              <a:rPr lang="en-US" sz="1400" dirty="0" smtClean="0"/>
              <a:t>II</a:t>
            </a:r>
            <a:r>
              <a:rPr lang="ru-RU" sz="1400" dirty="0" smtClean="0"/>
              <a:t>. Загадки по химическим страницам учебного материала.</a:t>
            </a:r>
            <a:br>
              <a:rPr lang="ru-RU" sz="1400" dirty="0" smtClean="0"/>
            </a:br>
            <a:r>
              <a:rPr lang="ru-RU" sz="1400" dirty="0" smtClean="0"/>
              <a:t> </a:t>
            </a:r>
            <a:br>
              <a:rPr lang="ru-RU" sz="1400" dirty="0" smtClean="0"/>
            </a:br>
            <a:r>
              <a:rPr lang="en-US" sz="1400" b="1" dirty="0" smtClean="0"/>
              <a:t>IV</a:t>
            </a:r>
            <a:r>
              <a:rPr lang="ru-RU" sz="1400" b="1" dirty="0" smtClean="0"/>
              <a:t>.</a:t>
            </a:r>
            <a:r>
              <a:rPr lang="ru-RU" sz="1400" dirty="0" smtClean="0"/>
              <a:t> Задания команд.</a:t>
            </a:r>
            <a:br>
              <a:rPr lang="ru-RU" sz="1400" dirty="0" smtClean="0"/>
            </a:br>
            <a:r>
              <a:rPr lang="ru-RU" sz="1400" dirty="0" smtClean="0"/>
              <a:t>        Задания перед музыкальным конкурсом.</a:t>
            </a:r>
            <a:br>
              <a:rPr lang="ru-RU" sz="1400" dirty="0" smtClean="0"/>
            </a:br>
            <a:r>
              <a:rPr lang="ru-RU" sz="1400" dirty="0" smtClean="0"/>
              <a:t>- Что больше  напишет за определенное время формул и оксидов?</a:t>
            </a:r>
            <a:br>
              <a:rPr lang="ru-RU" sz="1400" dirty="0" smtClean="0"/>
            </a:br>
            <a:r>
              <a:rPr lang="ru-RU" sz="1400" dirty="0" smtClean="0"/>
              <a:t>- Оборудование (перечислять в письменном виде)</a:t>
            </a:r>
            <a:br>
              <a:rPr lang="ru-RU" sz="1400" dirty="0" smtClean="0"/>
            </a:br>
            <a:r>
              <a:rPr lang="ru-RU" sz="1400" dirty="0" smtClean="0"/>
              <a:t>- Опыт (получение </a:t>
            </a:r>
            <a:r>
              <a:rPr lang="en-US" sz="1400" dirty="0" err="1" smtClean="0"/>
              <a:t>NaCl</a:t>
            </a:r>
            <a:r>
              <a:rPr lang="ru-RU" sz="1400" dirty="0" smtClean="0"/>
              <a:t>)</a:t>
            </a:r>
            <a:br>
              <a:rPr lang="ru-RU" sz="1400" dirty="0" smtClean="0"/>
            </a:br>
            <a:r>
              <a:rPr lang="ru-RU" sz="1400" dirty="0" smtClean="0"/>
              <a:t> </a:t>
            </a:r>
            <a:br>
              <a:rPr lang="ru-RU" sz="1400" dirty="0" smtClean="0"/>
            </a:br>
            <a:r>
              <a:rPr lang="en-US" sz="1400" b="1" dirty="0" smtClean="0"/>
              <a:t>V</a:t>
            </a:r>
            <a:r>
              <a:rPr lang="ru-RU" sz="1400" b="1" dirty="0" smtClean="0"/>
              <a:t>.</a:t>
            </a:r>
            <a:r>
              <a:rPr lang="ru-RU" sz="1400" dirty="0" smtClean="0"/>
              <a:t> Музыкальный конкурс (песни + инсценировка)</a:t>
            </a:r>
            <a:br>
              <a:rPr lang="ru-RU" sz="1400" dirty="0" smtClean="0"/>
            </a:br>
            <a:r>
              <a:rPr lang="ru-RU" sz="1400" dirty="0" smtClean="0"/>
              <a:t>«Атомы»,  «Химики»,  «Мушкетеры»,  «В химии только девочки», «</a:t>
            </a:r>
            <a:r>
              <a:rPr lang="ru-RU" sz="1400" dirty="0" err="1" smtClean="0"/>
              <a:t>Знайки</a:t>
            </a:r>
            <a:r>
              <a:rPr lang="ru-RU" sz="1400" dirty="0" smtClean="0"/>
              <a:t>».</a:t>
            </a:r>
            <a:br>
              <a:rPr lang="ru-RU" sz="1400" dirty="0" smtClean="0"/>
            </a:br>
            <a:r>
              <a:rPr lang="ru-RU" sz="1400" dirty="0" smtClean="0"/>
              <a:t> </a:t>
            </a:r>
            <a:br>
              <a:rPr lang="ru-RU" sz="1400" dirty="0" smtClean="0"/>
            </a:br>
            <a:r>
              <a:rPr lang="en-US" sz="1400" b="1" dirty="0" smtClean="0"/>
              <a:t>VI</a:t>
            </a:r>
            <a:r>
              <a:rPr lang="ru-RU" sz="1400" b="1" dirty="0" smtClean="0"/>
              <a:t>.</a:t>
            </a:r>
            <a:r>
              <a:rPr lang="ru-RU" sz="1400" dirty="0" smtClean="0"/>
              <a:t> Д/</a:t>
            </a:r>
            <a:r>
              <a:rPr lang="ru-RU" sz="1400" dirty="0" err="1" smtClean="0"/>
              <a:t>з</a:t>
            </a:r>
            <a:r>
              <a:rPr lang="ru-RU" sz="1400" dirty="0" smtClean="0"/>
              <a:t> «Там на химических дорожках» (сценки). Каждая из команд представляет свою инсценировку. </a:t>
            </a:r>
            <a:br>
              <a:rPr lang="ru-RU" sz="1400" dirty="0" smtClean="0"/>
            </a:br>
            <a:r>
              <a:rPr lang="ru-RU" sz="1400" dirty="0" smtClean="0"/>
              <a:t> </a:t>
            </a:r>
            <a:br>
              <a:rPr lang="ru-RU" sz="1400" dirty="0" smtClean="0"/>
            </a:br>
            <a:r>
              <a:rPr lang="en-US" sz="1400" b="1" dirty="0" smtClean="0"/>
              <a:t>VII</a:t>
            </a:r>
            <a:r>
              <a:rPr lang="ru-RU" sz="1400" b="1" dirty="0" smtClean="0"/>
              <a:t>.</a:t>
            </a:r>
            <a:r>
              <a:rPr lang="ru-RU" sz="1400" dirty="0" smtClean="0"/>
              <a:t> Ритуал посвящения.</a:t>
            </a:r>
            <a:br>
              <a:rPr lang="ru-RU" sz="1400" dirty="0" smtClean="0"/>
            </a:br>
            <a:r>
              <a:rPr lang="ru-RU" sz="1400" dirty="0" smtClean="0"/>
              <a:t>Учащиеся старших классов (10,11) подводят итоги конкурсов, совершают ритуал.</a:t>
            </a:r>
            <a:br>
              <a:rPr lang="ru-RU" sz="1400" dirty="0" smtClean="0"/>
            </a:br>
            <a:r>
              <a:rPr lang="ru-RU" sz="1400" dirty="0" smtClean="0"/>
              <a:t> </a:t>
            </a:r>
            <a:br>
              <a:rPr lang="ru-RU" sz="1400" dirty="0" smtClean="0"/>
            </a:br>
            <a:r>
              <a:rPr lang="en-US" sz="1400" b="1" dirty="0" smtClean="0"/>
              <a:t>V III</a:t>
            </a:r>
            <a:r>
              <a:rPr lang="ru-RU" sz="1400" b="1" dirty="0" smtClean="0"/>
              <a:t>. </a:t>
            </a:r>
            <a:r>
              <a:rPr lang="ru-RU" sz="1400" dirty="0" smtClean="0"/>
              <a:t>Поздравление команд.</a:t>
            </a:r>
            <a:endParaRPr lang="ru-RU" sz="1400" dirty="0"/>
          </a:p>
        </p:txBody>
      </p:sp>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083056"/>
          </a:xfrm>
        </p:spPr>
        <p:txBody>
          <a:bodyPr>
            <a:normAutofit fontScale="90000"/>
          </a:bodyPr>
          <a:lstStyle/>
          <a:p>
            <a:pPr algn="l"/>
            <a:r>
              <a:rPr lang="ru-RU" sz="1400" b="1" dirty="0" smtClean="0"/>
              <a:t/>
            </a:r>
            <a:br>
              <a:rPr lang="ru-RU" sz="1400" b="1" dirty="0" smtClean="0"/>
            </a:br>
            <a:r>
              <a:rPr lang="ru-RU" sz="1400" b="1" dirty="0" smtClean="0"/>
              <a:t/>
            </a:r>
            <a:br>
              <a:rPr lang="ru-RU" sz="1400" b="1" dirty="0" smtClean="0"/>
            </a:br>
            <a:r>
              <a:rPr lang="ru-RU" sz="1400" b="1" dirty="0" err="1" smtClean="0"/>
              <a:t>Княжева</a:t>
            </a:r>
            <a:r>
              <a:rPr lang="ru-RU" sz="1400" b="1" dirty="0" smtClean="0"/>
              <a:t> И.В. преподает  в МОУ-СОШ №1 г.Аркадака с 1991 года.  В </a:t>
            </a:r>
            <a:r>
              <a:rPr lang="ru-RU" sz="1400" b="1" dirty="0"/>
              <a:t>настоящее время Инна Владимировна работает над педагогической темой: «Личностно-ориентированный под ход  в  обучении  учащихся  через  организацию самостоятельных работ с  применением  инновационных  технологий в химическом процессе</a:t>
            </a:r>
            <a:r>
              <a:rPr lang="ru-RU" sz="1400" b="1" dirty="0" smtClean="0"/>
              <a:t>».</a:t>
            </a:r>
            <a:r>
              <a:rPr lang="ru-RU" sz="1400" dirty="0"/>
              <a:t/>
            </a:r>
            <a:br>
              <a:rPr lang="ru-RU" sz="1400" dirty="0"/>
            </a:br>
            <a:r>
              <a:rPr lang="ru-RU" sz="1400" b="1" dirty="0"/>
              <a:t>Основную цель в  преподавании химии  </a:t>
            </a:r>
            <a:r>
              <a:rPr lang="ru-RU" sz="1400" b="1" dirty="0" err="1"/>
              <a:t>Княжева</a:t>
            </a:r>
            <a:r>
              <a:rPr lang="ru-RU" sz="1400" b="1" dirty="0"/>
              <a:t> И.В. видит в  дифференцированном подходе к обучению учащихся, в  формировании гуманистических и экологических представлений в </a:t>
            </a:r>
            <a:r>
              <a:rPr lang="ru-RU" sz="1400" b="1" dirty="0" smtClean="0"/>
              <a:t>процесс    химического </a:t>
            </a:r>
            <a:r>
              <a:rPr lang="ru-RU" sz="1400" b="1" dirty="0"/>
              <a:t>обучения.                                                                        </a:t>
            </a:r>
            <a:r>
              <a:rPr lang="ru-RU" sz="1400" dirty="0"/>
              <a:t/>
            </a:r>
            <a:br>
              <a:rPr lang="ru-RU" sz="1400" dirty="0"/>
            </a:br>
            <a:r>
              <a:rPr lang="ru-RU" sz="1400" b="1" dirty="0"/>
              <a:t>Идея дифференцированного подхода к обучению школьников Инна Владимировна  предлагает выбор учащимся на определенной ступени обучения учебных дисциплин, которые представляют для них наибольший интерес и с которым они связывают свою дальнейшую профессиональную специализацию. Поэтому сегодня в обучении химии учитель  раскрывает связь между химическими знаниями и повседневной жизнью человека, его здоровье, проблемы, возникающими перед ними в различных бытовых ситуациях. </a:t>
            </a:r>
            <a:r>
              <a:rPr lang="ru-RU" sz="1400" b="1" dirty="0" err="1"/>
              <a:t>Княжева</a:t>
            </a:r>
            <a:r>
              <a:rPr lang="ru-RU" sz="1400" b="1" dirty="0"/>
              <a:t> И.В.  вносит свой вклад в решение данной проблемы. От  того, как она организует </a:t>
            </a:r>
            <a:r>
              <a:rPr lang="ru-RU" sz="1400" b="1" dirty="0" err="1" smtClean="0"/>
              <a:t>учебно-воспита-тельный</a:t>
            </a:r>
            <a:r>
              <a:rPr lang="ru-RU" sz="1400" b="1" dirty="0" smtClean="0"/>
              <a:t> </a:t>
            </a:r>
            <a:r>
              <a:rPr lang="ru-RU" sz="1400" b="1" dirty="0"/>
              <a:t>процесс, спланирует деятельность ученика, какими критериями качества будет руководствоваться,  зависит  здоровье школьника, интерес к выбору предмета.</a:t>
            </a:r>
            <a:br>
              <a:rPr lang="ru-RU" sz="1400" b="1" dirty="0"/>
            </a:br>
            <a:r>
              <a:rPr lang="ru-RU" sz="1400" b="1" dirty="0"/>
              <a:t>Таким образом ,в современной системе образования качественным можно считать тот урок химии, который сберегает здоровье ученика, помогает ему реализовать заложенный потенциал, формирует интерес и желание к химическим познаниям ,помогает преодолеть все трудности ради достижения олимпиадных побед, конкурсов ,высшего образования; побед над собой</a:t>
            </a:r>
            <a:r>
              <a:rPr lang="ru-RU" sz="1400" b="1" dirty="0" smtClean="0"/>
              <a:t>.</a:t>
            </a:r>
            <a:br>
              <a:rPr lang="ru-RU" sz="1400" b="1" dirty="0" smtClean="0"/>
            </a:br>
            <a:r>
              <a:rPr lang="ru-RU" sz="1400" b="1" dirty="0"/>
              <a:t/>
            </a:r>
            <a:br>
              <a:rPr lang="ru-RU" sz="1400" b="1" dirty="0"/>
            </a:br>
            <a:endParaRPr lang="ru-RU" sz="1400" dirty="0"/>
          </a:p>
        </p:txBody>
      </p:sp>
      <p:sp>
        <p:nvSpPr>
          <p:cNvPr id="5" name="Прямоугольник 4"/>
          <p:cNvSpPr/>
          <p:nvPr/>
        </p:nvSpPr>
        <p:spPr>
          <a:xfrm>
            <a:off x="1714480" y="214290"/>
            <a:ext cx="5869171"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Уровень  профессиональной культуры </a:t>
            </a:r>
            <a:r>
              <a:rPr lang="ru-RU"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педагога</a:t>
            </a:r>
            <a:r>
              <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descr="C:\Users\Княжева. И.В\Desktop\Фото\SANY2215.JPG"/>
          <p:cNvPicPr/>
          <p:nvPr/>
        </p:nvPicPr>
        <p:blipFill>
          <a:blip r:embed="rId3" cstate="print"/>
          <a:srcRect/>
          <a:stretch>
            <a:fillRect/>
          </a:stretch>
        </p:blipFill>
        <p:spPr bwMode="auto">
          <a:xfrm>
            <a:off x="5072066" y="4071942"/>
            <a:ext cx="3503513" cy="2626921"/>
          </a:xfrm>
          <a:prstGeom prst="rect">
            <a:avLst/>
          </a:prstGeom>
          <a:noFill/>
          <a:ln w="9525">
            <a:noFill/>
            <a:miter lim="800000"/>
            <a:headEnd/>
            <a:tailEnd/>
          </a:ln>
        </p:spPr>
      </p:pic>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2000"/>
                                        <p:tgtEl>
                                          <p:spTgt spid="5"/>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6297634"/>
          </a:xfrm>
        </p:spPr>
        <p:txBody>
          <a:bodyPr>
            <a:normAutofit/>
          </a:bodyPr>
          <a:lstStyle/>
          <a:p>
            <a:pPr algn="l"/>
            <a:r>
              <a:rPr lang="ru-RU" sz="1400" b="1" dirty="0" smtClean="0"/>
              <a:t>      </a:t>
            </a:r>
            <a:br>
              <a:rPr lang="ru-RU" sz="1400" b="1" dirty="0" smtClean="0"/>
            </a:br>
            <a:r>
              <a:rPr lang="ru-RU" sz="1400" b="1" dirty="0" smtClean="0"/>
              <a:t>В своей работе </a:t>
            </a:r>
            <a:r>
              <a:rPr lang="ru-RU" sz="1400" b="1" dirty="0" err="1" smtClean="0"/>
              <a:t>Княжева</a:t>
            </a:r>
            <a:r>
              <a:rPr lang="ru-RU" sz="1400" b="1" dirty="0" smtClean="0"/>
              <a:t> Инна Владимировна ставит:</a:t>
            </a:r>
            <a:r>
              <a:rPr lang="ru-RU" sz="1400" b="1" dirty="0"/>
              <a:t/>
            </a:r>
            <a:br>
              <a:rPr lang="ru-RU" sz="1400" b="1" dirty="0"/>
            </a:br>
            <a:r>
              <a:rPr lang="ru-RU" sz="1400" b="1" dirty="0" smtClean="0"/>
              <a:t>спроектировать </a:t>
            </a:r>
            <a:r>
              <a:rPr lang="ru-RU" sz="1400" b="1" dirty="0"/>
              <a:t>систему оценки эффективности урока химии посредством разработанных критериев качеств.</a:t>
            </a:r>
            <a:br>
              <a:rPr lang="ru-RU" sz="1400" b="1" dirty="0"/>
            </a:br>
            <a:r>
              <a:rPr lang="ru-RU" sz="1400" dirty="0"/>
              <a:t/>
            </a:r>
            <a:br>
              <a:rPr lang="ru-RU" sz="1400" dirty="0"/>
            </a:br>
            <a:r>
              <a:rPr lang="ru-RU" sz="1400" b="1" dirty="0"/>
              <a:t>- применение критериев качеств для получения </a:t>
            </a:r>
            <a:r>
              <a:rPr lang="ru-RU" sz="1400" b="1" dirty="0" smtClean="0"/>
              <a:t>высоких результатов</a:t>
            </a:r>
            <a:r>
              <a:rPr lang="ru-RU" sz="1400" b="1" dirty="0"/>
              <a:t>;</a:t>
            </a:r>
            <a:br>
              <a:rPr lang="ru-RU" sz="1400" b="1" dirty="0"/>
            </a:br>
            <a:r>
              <a:rPr lang="ru-RU" sz="1400" b="1" dirty="0"/>
              <a:t>- развитие логического мышления, активности учащихся;                                                                                                                                                 - формирование стремления к познанию химического      процесса;                                                                                                                                                                                         - подготовка к решению нестандартных задач, выполнению ЕГЭ;                                                                                                                                                         - выработка стремления к здоровому образу жизни.</a:t>
            </a:r>
            <a:br>
              <a:rPr lang="ru-RU" sz="1400" b="1" dirty="0"/>
            </a:br>
            <a:r>
              <a:rPr lang="ru-RU" sz="1400" dirty="0"/>
              <a:t/>
            </a:r>
            <a:br>
              <a:rPr lang="ru-RU" sz="1400" dirty="0"/>
            </a:br>
            <a:r>
              <a:rPr lang="ru-RU" sz="1400" b="1" dirty="0"/>
              <a:t>						                                        - успешность достижений учащихся в урочной и внеурочной деятельности;</a:t>
            </a:r>
            <a:br>
              <a:rPr lang="ru-RU" sz="1400" b="1" dirty="0"/>
            </a:br>
            <a:r>
              <a:rPr lang="ru-RU" sz="1400" b="1" dirty="0"/>
              <a:t>- развитие желания заниматься наукой химией;</a:t>
            </a:r>
            <a:br>
              <a:rPr lang="ru-RU" sz="1400" b="1" dirty="0"/>
            </a:br>
            <a:r>
              <a:rPr lang="ru-RU" sz="1400" b="1" dirty="0"/>
              <a:t>- умение справляться с трудностями в обучении;</a:t>
            </a:r>
            <a:br>
              <a:rPr lang="ru-RU" sz="1400" b="1" dirty="0"/>
            </a:br>
            <a:r>
              <a:rPr lang="ru-RU" sz="1400" b="1" dirty="0"/>
              <a:t>- стремление быть всегда в физической форме и следовать   по пути сохранения своего здоровья.</a:t>
            </a:r>
            <a:br>
              <a:rPr lang="ru-RU" sz="1400" b="1" dirty="0"/>
            </a:br>
            <a:r>
              <a:rPr lang="ru-RU" sz="1400" b="1" dirty="0"/>
              <a:t/>
            </a:r>
            <a:br>
              <a:rPr lang="ru-RU" sz="1400" b="1" dirty="0"/>
            </a:br>
            <a:r>
              <a:rPr lang="ru-RU" sz="1400" b="1" dirty="0"/>
              <a:t>Однако из противоречий в </a:t>
            </a:r>
            <a:r>
              <a:rPr lang="ru-RU" sz="1400" b="1" dirty="0" smtClean="0"/>
              <a:t>учебной </a:t>
            </a:r>
            <a:r>
              <a:rPr lang="ru-RU" sz="1400" b="1" dirty="0"/>
              <a:t>дисциплине  </a:t>
            </a:r>
            <a:r>
              <a:rPr lang="ru-RU" sz="1400" b="1" dirty="0" smtClean="0"/>
              <a:t>«химии</a:t>
            </a:r>
            <a:r>
              <a:rPr lang="ru-RU" sz="1400" b="1" dirty="0"/>
              <a:t>» является цель курса предмета и реальные достижения учащихся.  </a:t>
            </a:r>
            <a:r>
              <a:rPr lang="ru-RU" sz="1400" dirty="0"/>
              <a:t/>
            </a:r>
            <a:br>
              <a:rPr lang="ru-RU" sz="1400" dirty="0"/>
            </a:br>
            <a:r>
              <a:rPr lang="ru-RU" sz="1400" b="1" dirty="0"/>
              <a:t>Программный материал ,требования к выпускнику ориентируют учителя на выполнение жестких норм подготовки    обучающихся, не учитывая их индивидуальных особенностей, склонности к химическим занятиям, соматического здоровья. Это противоречие порождает парадоксальную   ситуацию: вместо заинтересованного познания школьника порой происходит обратная картина, когда ученик теряет интерес к предмету, затрачивает невероятные усилия для  достижения нужных результатов. </a:t>
            </a:r>
            <a:r>
              <a:rPr lang="ru-RU" sz="1400" b="1" dirty="0" smtClean="0"/>
              <a:t>Контролирующие </a:t>
            </a:r>
            <a:r>
              <a:rPr lang="ru-RU" sz="1400" b="1" dirty="0"/>
              <a:t>органы, к сожалению, по-прежнему судят об эффективности труда учителя химии по данным критериям-нормам: чем больше учащихся показало хороший (высокий) результат сдачи химии, тем успешнее учитель. Поэтому мне видится выход из данной ситуации в разработке критериев качеств уроков химии, учитывая особенности и склонности учащихся к химическим </a:t>
            </a:r>
            <a:r>
              <a:rPr lang="ru-RU" sz="1400" b="1" dirty="0" smtClean="0"/>
              <a:t>познаниям.</a:t>
            </a:r>
            <a:endParaRPr lang="ru-RU" sz="1400" dirty="0"/>
          </a:p>
        </p:txBody>
      </p:sp>
      <p:sp>
        <p:nvSpPr>
          <p:cNvPr id="3" name="Прямоугольник 2"/>
          <p:cNvSpPr/>
          <p:nvPr/>
        </p:nvSpPr>
        <p:spPr>
          <a:xfrm>
            <a:off x="0" y="642918"/>
            <a:ext cx="603500"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a:t>
            </a:r>
            <a:r>
              <a:rPr lang="ru-RU"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ель</a:t>
            </a:r>
            <a:r>
              <a:rPr lang="ru-RU"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4" name="Прямоугольник 3"/>
          <p:cNvSpPr/>
          <p:nvPr/>
        </p:nvSpPr>
        <p:spPr>
          <a:xfrm>
            <a:off x="0" y="1142984"/>
            <a:ext cx="779381"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a:t>
            </a:r>
            <a:r>
              <a:rPr lang="ru-RU"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адачи</a:t>
            </a:r>
            <a:r>
              <a:rPr lang="ru-RU"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5" name="Прямоугольник 4"/>
          <p:cNvSpPr/>
          <p:nvPr/>
        </p:nvSpPr>
        <p:spPr>
          <a:xfrm>
            <a:off x="0" y="2500306"/>
            <a:ext cx="2023631"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a:t>
            </a:r>
            <a:r>
              <a:rPr lang="ru-RU"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жидаемый  </a:t>
            </a:r>
            <a:r>
              <a:rPr lang="ru-RU"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результат:</a:t>
            </a:r>
          </a:p>
        </p:txBody>
      </p:sp>
      <p:sp>
        <p:nvSpPr>
          <p:cNvPr id="6" name="Прямоугольник 5"/>
          <p:cNvSpPr/>
          <p:nvPr/>
        </p:nvSpPr>
        <p:spPr>
          <a:xfrm>
            <a:off x="0" y="3643314"/>
            <a:ext cx="1882374"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Источник изменений.</a:t>
            </a:r>
          </a:p>
        </p:txBody>
      </p:sp>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4)">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txBody>
          <a:bodyPr>
            <a:normAutofit/>
          </a:bodyPr>
          <a:lstStyle/>
          <a:p>
            <a:pPr algn="l"/>
            <a:r>
              <a:rPr lang="ru-RU" sz="1400" dirty="0"/>
              <a:t/>
            </a:r>
            <a:br>
              <a:rPr lang="ru-RU" sz="1400" dirty="0"/>
            </a:br>
            <a:r>
              <a:rPr lang="ru-RU" sz="1400" dirty="0" smtClean="0"/>
              <a:t/>
            </a:r>
            <a:br>
              <a:rPr lang="ru-RU" sz="1400" dirty="0" smtClean="0"/>
            </a:br>
            <a:r>
              <a:rPr lang="ru-RU" sz="1400" b="1" dirty="0" smtClean="0"/>
              <a:t>На </a:t>
            </a:r>
            <a:r>
              <a:rPr lang="ru-RU" sz="1400" b="1" dirty="0"/>
              <a:t>федеральном уровне отсутствуют критерии качества уроков химии, так как их разработка принадлежит образовательному учреждению. Это </a:t>
            </a:r>
            <a:r>
              <a:rPr lang="ru-RU" sz="1400" b="1" dirty="0" smtClean="0"/>
              <a:t>даёт Инне Владимировне </a:t>
            </a:r>
            <a:r>
              <a:rPr lang="ru-RU" sz="1400" b="1" dirty="0"/>
              <a:t>и</a:t>
            </a:r>
            <a:r>
              <a:rPr lang="ru-RU" sz="1400" b="1" dirty="0" smtClean="0"/>
              <a:t>спользовать ряд </a:t>
            </a:r>
            <a:r>
              <a:rPr lang="ru-RU" sz="1400" b="1" dirty="0"/>
              <a:t>преимуществ: учёт особенностей социума, интересов, потребности учащихся, возможности использования ресурсов и др.   </a:t>
            </a:r>
            <a:r>
              <a:rPr lang="ru-RU" sz="1400" b="1" dirty="0" smtClean="0"/>
              <a:t>Она применяет следующие </a:t>
            </a:r>
            <a:r>
              <a:rPr lang="ru-RU" sz="1400" b="1" dirty="0"/>
              <a:t>критерии оценки качества урока химии:                                                                                                                                      -   выполнение санитарно-гигиенических норм;                                  </a:t>
            </a:r>
            <a:r>
              <a:rPr lang="ru-RU" sz="1400" dirty="0"/>
              <a:t/>
            </a:r>
            <a:br>
              <a:rPr lang="ru-RU" sz="1400" dirty="0"/>
            </a:br>
            <a:r>
              <a:rPr lang="ru-RU" sz="1400" b="1" dirty="0"/>
              <a:t> -   оснащение необходимым химическим оборудованием; </a:t>
            </a:r>
            <a:r>
              <a:rPr lang="ru-RU" sz="1400" dirty="0"/>
              <a:t/>
            </a:r>
            <a:br>
              <a:rPr lang="ru-RU" sz="1400" dirty="0"/>
            </a:br>
            <a:r>
              <a:rPr lang="ru-RU" sz="1400" b="1" dirty="0"/>
              <a:t> -   моделирование плотности урока;                                              </a:t>
            </a:r>
            <a:r>
              <a:rPr lang="ru-RU" sz="1400" dirty="0"/>
              <a:t/>
            </a:r>
            <a:br>
              <a:rPr lang="ru-RU" sz="1400" dirty="0"/>
            </a:br>
            <a:r>
              <a:rPr lang="ru-RU" sz="1400" b="1" dirty="0"/>
              <a:t> -   применение образовательных, инновационных технологий учитывая  </a:t>
            </a:r>
            <a:r>
              <a:rPr lang="ru-RU" sz="1400" b="1" dirty="0" err="1"/>
              <a:t>здоровьесберегающие</a:t>
            </a:r>
            <a:r>
              <a:rPr lang="ru-RU" sz="1400" b="1" dirty="0"/>
              <a:t> направления;             </a:t>
            </a:r>
            <a:br>
              <a:rPr lang="ru-RU" sz="1400" b="1" dirty="0"/>
            </a:br>
            <a:r>
              <a:rPr lang="ru-RU" sz="1400" b="1" dirty="0"/>
              <a:t>-  использование индивидуального и дифференцированного подхода;                                                                                        -   чередование различной степени </a:t>
            </a:r>
            <a:r>
              <a:rPr lang="ru-RU" sz="1400" b="1" dirty="0" err="1"/>
              <a:t>сложноуровневых</a:t>
            </a:r>
            <a:r>
              <a:rPr lang="ru-RU" sz="1400" b="1" dirty="0"/>
              <a:t> заданий;                                                                                                             -   учёт интересов и потребностей учащихся;                                </a:t>
            </a:r>
            <a:br>
              <a:rPr lang="ru-RU" sz="1400" b="1" dirty="0"/>
            </a:br>
            <a:r>
              <a:rPr lang="ru-RU" sz="1400" b="1" dirty="0"/>
              <a:t>-  создание оптимальной комфортности в урочной и внеурочной   деятельности;                                                                      </a:t>
            </a:r>
            <a:br>
              <a:rPr lang="ru-RU" sz="1400" b="1" dirty="0"/>
            </a:br>
            <a:r>
              <a:rPr lang="ru-RU" sz="1400" b="1" dirty="0"/>
              <a:t> -  предоставление условий стимулирующего оценивания  достижений   учащихся (</a:t>
            </a:r>
            <a:r>
              <a:rPr lang="ru-RU" sz="1400" b="1" dirty="0" err="1"/>
              <a:t>портфолио</a:t>
            </a:r>
            <a:r>
              <a:rPr lang="ru-RU" sz="1400" b="1" dirty="0"/>
              <a:t>);                                                 </a:t>
            </a:r>
            <a:br>
              <a:rPr lang="ru-RU" sz="1400" b="1" dirty="0"/>
            </a:br>
            <a:r>
              <a:rPr lang="ru-RU" sz="1400" b="1" dirty="0"/>
              <a:t>-  развитие успешности воспитанников, исходя из их возможностей.                                                                                         </a:t>
            </a:r>
            <a:r>
              <a:rPr lang="ru-RU" sz="1400" dirty="0"/>
              <a:t/>
            </a:r>
            <a:br>
              <a:rPr lang="ru-RU" sz="1400" dirty="0"/>
            </a:br>
            <a:r>
              <a:rPr lang="ru-RU" sz="1400" b="1" dirty="0"/>
              <a:t> </a:t>
            </a:r>
            <a:r>
              <a:rPr lang="ru-RU" sz="1400" b="1" dirty="0" smtClean="0"/>
              <a:t>Считает, </a:t>
            </a:r>
            <a:r>
              <a:rPr lang="ru-RU" sz="1400" b="1" dirty="0"/>
              <a:t>что данные критерии способствуют </a:t>
            </a:r>
            <a:r>
              <a:rPr lang="ru-RU" sz="1400" b="1" dirty="0" smtClean="0"/>
              <a:t/>
            </a:r>
            <a:br>
              <a:rPr lang="ru-RU" sz="1400" b="1" dirty="0" smtClean="0"/>
            </a:br>
            <a:r>
              <a:rPr lang="ru-RU" sz="1400" b="1" dirty="0" smtClean="0"/>
              <a:t>повышению </a:t>
            </a:r>
            <a:r>
              <a:rPr lang="ru-RU" sz="1400" b="1" dirty="0"/>
              <a:t>качества образовательных услуг, </a:t>
            </a:r>
            <a:r>
              <a:rPr lang="ru-RU" sz="1400" b="1" dirty="0" smtClean="0"/>
              <a:t/>
            </a:r>
            <a:br>
              <a:rPr lang="ru-RU" sz="1400" b="1" dirty="0" smtClean="0"/>
            </a:br>
            <a:r>
              <a:rPr lang="ru-RU" sz="1400" b="1" dirty="0" smtClean="0"/>
              <a:t>создают </a:t>
            </a:r>
            <a:r>
              <a:rPr lang="ru-RU" sz="1400" b="1" dirty="0"/>
              <a:t>оптимальные условия ученику </a:t>
            </a:r>
            <a:r>
              <a:rPr lang="ru-RU" sz="1400" b="1" dirty="0" smtClean="0"/>
              <a:t>для</a:t>
            </a:r>
            <a:br>
              <a:rPr lang="ru-RU" sz="1400" b="1" dirty="0" smtClean="0"/>
            </a:br>
            <a:r>
              <a:rPr lang="ru-RU" sz="1400" b="1" dirty="0" smtClean="0"/>
              <a:t> </a:t>
            </a:r>
            <a:r>
              <a:rPr lang="ru-RU" sz="1400" b="1" dirty="0"/>
              <a:t>самореализации, развивают рефлексию </a:t>
            </a:r>
            <a:r>
              <a:rPr lang="ru-RU" sz="1400" b="1" dirty="0" smtClean="0"/>
              <a:t/>
            </a:r>
            <a:br>
              <a:rPr lang="ru-RU" sz="1400" b="1" dirty="0" smtClean="0"/>
            </a:br>
            <a:r>
              <a:rPr lang="ru-RU" sz="1400" b="1" dirty="0" smtClean="0"/>
              <a:t>обучающихся</a:t>
            </a:r>
            <a:r>
              <a:rPr lang="ru-RU" sz="1400" b="1" dirty="0"/>
              <a:t>, любознательность, в </a:t>
            </a:r>
            <a:r>
              <a:rPr lang="ru-RU" sz="1400" b="1" dirty="0" smtClean="0"/>
              <a:t>совершенстве</a:t>
            </a:r>
            <a:br>
              <a:rPr lang="ru-RU" sz="1400" b="1" dirty="0" smtClean="0"/>
            </a:br>
            <a:r>
              <a:rPr lang="ru-RU" sz="1400" b="1" dirty="0" smtClean="0"/>
              <a:t> </a:t>
            </a:r>
            <a:r>
              <a:rPr lang="ru-RU" sz="1400" b="1" dirty="0"/>
              <a:t>владеть химическими познаниями, позволяют </a:t>
            </a:r>
            <a:r>
              <a:rPr lang="ru-RU" sz="1400" b="1" dirty="0" smtClean="0"/>
              <a:t/>
            </a:r>
            <a:br>
              <a:rPr lang="ru-RU" sz="1400" b="1" dirty="0" smtClean="0"/>
            </a:br>
            <a:r>
              <a:rPr lang="ru-RU" sz="1400" b="1" dirty="0" smtClean="0"/>
              <a:t>воспитывать </a:t>
            </a:r>
            <a:r>
              <a:rPr lang="ru-RU" sz="1400" b="1" dirty="0"/>
              <a:t>здоровую личность.</a:t>
            </a:r>
            <a:endParaRPr lang="ru-RU" sz="1400" dirty="0"/>
          </a:p>
        </p:txBody>
      </p:sp>
      <p:sp>
        <p:nvSpPr>
          <p:cNvPr id="4" name="Прямоугольник 3"/>
          <p:cNvSpPr/>
          <p:nvPr/>
        </p:nvSpPr>
        <p:spPr>
          <a:xfrm>
            <a:off x="2357422" y="142852"/>
            <a:ext cx="5033750" cy="707886"/>
          </a:xfrm>
          <a:prstGeom prst="rect">
            <a:avLst/>
          </a:prstGeom>
          <a:noFill/>
        </p:spPr>
        <p:txBody>
          <a:bodyPr wrap="none" lIns="91440" tIns="45720" rIns="91440" bIns="45720">
            <a:spAutoFit/>
          </a:bodyPr>
          <a:lstStyle/>
          <a:p>
            <a:pPr algn="ctr"/>
            <a:r>
              <a:rPr lang="ru-RU" sz="2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Характеристики  инновационного   </a:t>
            </a:r>
            <a:br>
              <a:rPr lang="ru-RU" sz="2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2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опыта.   </a:t>
            </a:r>
            <a:r>
              <a:rPr lang="ru-RU" sz="2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ru-RU" sz="2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2050" name="Picture 2" descr="C:\Users\Княжева. И.В\Desktop\Фото\SANY2210.JPG"/>
          <p:cNvPicPr>
            <a:picLocks noChangeAspect="1" noChangeArrowheads="1"/>
          </p:cNvPicPr>
          <p:nvPr/>
        </p:nvPicPr>
        <p:blipFill>
          <a:blip r:embed="rId3" cstate="print"/>
          <a:srcRect/>
          <a:stretch>
            <a:fillRect/>
          </a:stretch>
        </p:blipFill>
        <p:spPr bwMode="auto">
          <a:xfrm>
            <a:off x="4786314" y="4143380"/>
            <a:ext cx="3500462" cy="2625347"/>
          </a:xfrm>
          <a:prstGeom prst="rect">
            <a:avLst/>
          </a:prstGeom>
          <a:noFill/>
        </p:spPr>
      </p:pic>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4)">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rmAutofit/>
          </a:bodyPr>
          <a:lstStyle/>
          <a:p>
            <a:pPr algn="l"/>
            <a:r>
              <a:rPr lang="ru-RU" sz="1400" dirty="0"/>
              <a:t/>
            </a:r>
            <a:br>
              <a:rPr lang="ru-RU" sz="1400" dirty="0"/>
            </a:br>
            <a:r>
              <a:rPr lang="ru-RU" sz="1400" b="1" dirty="0"/>
              <a:t>Достижения учащихся </a:t>
            </a:r>
            <a:r>
              <a:rPr lang="ru-RU" sz="1400" b="1" dirty="0" smtClean="0"/>
              <a:t>Инна Владимировна оценивает </a:t>
            </a:r>
            <a:r>
              <a:rPr lang="ru-RU" sz="1400" b="1" dirty="0"/>
              <a:t>на основе их индивидуальных особенностей: усвоение базового объёма химических знаний, формирование реалистического взгляда на  природу химии и место в ней, определение культуры мышления и поведения, разумного и ответственного отношения к себе и окружающим. Это позволяет использовать   электронные  формы контроля во время аудиторной и не-    аудиторной занятости , большой помощью которой  является  химический кабинет и химическая  лаборатория. </a:t>
            </a:r>
            <a:r>
              <a:rPr lang="ru-RU" sz="1400" dirty="0"/>
              <a:t/>
            </a:r>
            <a:br>
              <a:rPr lang="ru-RU" sz="1400" dirty="0"/>
            </a:br>
            <a:r>
              <a:rPr lang="ru-RU" sz="1400" b="1" dirty="0"/>
              <a:t> </a:t>
            </a:r>
            <a:r>
              <a:rPr lang="ru-RU" sz="1400" dirty="0"/>
              <a:t/>
            </a:r>
            <a:br>
              <a:rPr lang="ru-RU" sz="1400" dirty="0"/>
            </a:br>
            <a:r>
              <a:rPr lang="ru-RU" sz="1400" b="1" dirty="0"/>
              <a:t> - критерии качества уроков химии действуют только на территории  данного образовательного учреждения;                           </a:t>
            </a:r>
            <a:br>
              <a:rPr lang="ru-RU" sz="1400" b="1" dirty="0"/>
            </a:br>
            <a:r>
              <a:rPr lang="ru-RU" sz="1400" b="1" dirty="0"/>
              <a:t>- на уроке Российской Федерации по химии отсутствуют   критерии стимулирующего оценивания достижений учащихся;                                                                                                    </a:t>
            </a:r>
            <a:br>
              <a:rPr lang="ru-RU" sz="1400" b="1" dirty="0"/>
            </a:br>
            <a:r>
              <a:rPr lang="ru-RU" sz="1400" b="1" dirty="0" smtClean="0"/>
              <a:t> </a:t>
            </a:r>
            <a:r>
              <a:rPr lang="ru-RU" sz="1400" b="1" dirty="0"/>
              <a:t>- разработчики требований к выпускникам по предмету химии не предоставляют возможности учителю самостоятельно разрабатывать нормы подготовки учащихся.        </a:t>
            </a:r>
            <a:r>
              <a:rPr lang="ru-RU" sz="1400" dirty="0"/>
              <a:t/>
            </a:r>
            <a:br>
              <a:rPr lang="ru-RU" sz="1400" dirty="0"/>
            </a:br>
            <a:r>
              <a:rPr lang="ru-RU" sz="1400" b="1" dirty="0"/>
              <a:t>           </a:t>
            </a:r>
            <a:br>
              <a:rPr lang="ru-RU" sz="1400" b="1" dirty="0"/>
            </a:br>
            <a:r>
              <a:rPr lang="ru-RU" sz="1400" b="1" dirty="0"/>
              <a:t>- разработка критериев качества уроков химии требует от учителя </a:t>
            </a:r>
            <a:r>
              <a:rPr lang="ru-RU" sz="1400" b="1" dirty="0" smtClean="0"/>
              <a:t>дополнительной </a:t>
            </a:r>
            <a:r>
              <a:rPr lang="ru-RU" sz="1400" b="1" dirty="0"/>
              <a:t>подготовки и интеллектуальных    усилий;                                                                                                          </a:t>
            </a:r>
            <a:r>
              <a:rPr lang="ru-RU" sz="1400" b="1" dirty="0" smtClean="0"/>
              <a:t/>
            </a:r>
            <a:br>
              <a:rPr lang="ru-RU" sz="1400" b="1" dirty="0" smtClean="0"/>
            </a:br>
            <a:r>
              <a:rPr lang="ru-RU" sz="1400" b="1" dirty="0" smtClean="0"/>
              <a:t> </a:t>
            </a:r>
            <a:r>
              <a:rPr lang="ru-RU" sz="1400" b="1" dirty="0"/>
              <a:t>- проектирование </a:t>
            </a:r>
            <a:r>
              <a:rPr lang="ru-RU" sz="1400" b="1" dirty="0" err="1"/>
              <a:t>здоровьесберегающих</a:t>
            </a:r>
            <a:r>
              <a:rPr lang="ru-RU" sz="1400" b="1" dirty="0"/>
              <a:t> норм подготовки   учащихся в кабинете химии и химической лабораторией;   </a:t>
            </a:r>
            <a:br>
              <a:rPr lang="ru-RU" sz="1400" b="1" dirty="0"/>
            </a:br>
            <a:r>
              <a:rPr lang="ru-RU" sz="1400" b="1" dirty="0"/>
              <a:t> -создание проектных работ как методов защиты</a:t>
            </a:r>
            <a:r>
              <a:rPr lang="ru-RU" sz="1400" b="1" dirty="0" smtClean="0"/>
              <a:t>.</a:t>
            </a:r>
            <a:r>
              <a:rPr lang="ru-RU" sz="1400" dirty="0"/>
              <a:t/>
            </a:r>
            <a:br>
              <a:rPr lang="ru-RU" sz="1400" dirty="0"/>
            </a:br>
            <a:r>
              <a:rPr lang="ru-RU" sz="1400" b="1" dirty="0"/>
              <a:t/>
            </a:r>
            <a:br>
              <a:rPr lang="ru-RU" sz="1400" b="1" dirty="0"/>
            </a:br>
            <a:r>
              <a:rPr lang="ru-RU" sz="1400" b="1" dirty="0"/>
              <a:t>- разработка критериев качества успешного прохождения учебного материала требует от учащихся тщательной само подготовки;                                                                                           </a:t>
            </a:r>
            <a:r>
              <a:rPr lang="ru-RU" sz="1400" b="1" dirty="0" smtClean="0"/>
              <a:t/>
            </a:r>
            <a:br>
              <a:rPr lang="ru-RU" sz="1400" b="1" dirty="0" smtClean="0"/>
            </a:br>
            <a:r>
              <a:rPr lang="ru-RU" sz="1400" b="1" dirty="0" smtClean="0"/>
              <a:t> </a:t>
            </a:r>
            <a:r>
              <a:rPr lang="ru-RU" sz="1400" b="1" dirty="0"/>
              <a:t>- разработки проектных и исследовательских  работ. 	</a:t>
            </a:r>
            <a:r>
              <a:rPr lang="ru-RU" sz="1400" dirty="0"/>
              <a:t/>
            </a:r>
            <a:br>
              <a:rPr lang="ru-RU" sz="1400" dirty="0"/>
            </a:br>
            <a:r>
              <a:rPr lang="ru-RU" sz="1400" b="1" dirty="0"/>
              <a:t>	 								</a:t>
            </a:r>
            <a:r>
              <a:rPr lang="ru-RU" sz="1400" dirty="0"/>
              <a:t/>
            </a:r>
            <a:br>
              <a:rPr lang="ru-RU" sz="1400" dirty="0"/>
            </a:br>
            <a:r>
              <a:rPr lang="ru-RU" sz="1400" b="1" dirty="0"/>
              <a:t> - могут быть замечания со стороны проверяющих, не принимающих инновационный подход.</a:t>
            </a:r>
            <a:endParaRPr lang="ru-RU" sz="1400" dirty="0"/>
          </a:p>
        </p:txBody>
      </p:sp>
      <p:sp>
        <p:nvSpPr>
          <p:cNvPr id="4" name="Прямоугольник 3"/>
          <p:cNvSpPr/>
          <p:nvPr/>
        </p:nvSpPr>
        <p:spPr>
          <a:xfrm>
            <a:off x="2643174" y="214290"/>
            <a:ext cx="3786214" cy="369332"/>
          </a:xfrm>
          <a:prstGeom prst="rect">
            <a:avLst/>
          </a:prstGeom>
          <a:noFill/>
        </p:spPr>
        <p:txBody>
          <a:bodyPr wrap="square" lIns="91440" tIns="45720" rIns="91440" bIns="45720">
            <a:spAutoFit/>
          </a:bodyPr>
          <a:lstStyle/>
          <a:p>
            <a:pPr algn="ct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Концепция</a:t>
            </a:r>
            <a:r>
              <a:rPr lang="ru-RU" sz="1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ru-RU" sz="1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изменений. Новизна</a:t>
            </a:r>
            <a:r>
              <a:rPr lang="ru-RU" sz="1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p>
        </p:txBody>
      </p:sp>
      <p:sp>
        <p:nvSpPr>
          <p:cNvPr id="5" name="Прямоугольник 4"/>
          <p:cNvSpPr/>
          <p:nvPr/>
        </p:nvSpPr>
        <p:spPr>
          <a:xfrm>
            <a:off x="142844" y="2000240"/>
            <a:ext cx="2157963" cy="369332"/>
          </a:xfrm>
          <a:prstGeom prst="rect">
            <a:avLst/>
          </a:prstGeom>
          <a:noFill/>
        </p:spPr>
        <p:txBody>
          <a:bodyPr wrap="none" lIns="91440" tIns="45720" rIns="91440" bIns="45720">
            <a:spAutoFit/>
          </a:bodyPr>
          <a:lstStyle/>
          <a:p>
            <a:pPr algn="ct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Ограничения:</a:t>
            </a:r>
          </a:p>
        </p:txBody>
      </p:sp>
      <p:sp>
        <p:nvSpPr>
          <p:cNvPr id="6" name="Прямоугольник 5"/>
          <p:cNvSpPr/>
          <p:nvPr/>
        </p:nvSpPr>
        <p:spPr>
          <a:xfrm>
            <a:off x="0" y="3500438"/>
            <a:ext cx="3485698" cy="369332"/>
          </a:xfrm>
          <a:prstGeom prst="rect">
            <a:avLst/>
          </a:prstGeom>
          <a:noFill/>
        </p:spPr>
        <p:txBody>
          <a:bodyPr wrap="none" lIns="91440" tIns="45720" rIns="91440" bIns="45720">
            <a:spAutoFit/>
          </a:bodyPr>
          <a:lstStyle/>
          <a:p>
            <a:pPr algn="ct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Трудоёмкость для учителя:</a:t>
            </a:r>
          </a:p>
        </p:txBody>
      </p:sp>
      <p:sp>
        <p:nvSpPr>
          <p:cNvPr id="7" name="Прямоугольник 6"/>
          <p:cNvSpPr/>
          <p:nvPr/>
        </p:nvSpPr>
        <p:spPr>
          <a:xfrm>
            <a:off x="571472" y="4714884"/>
            <a:ext cx="3076483" cy="369332"/>
          </a:xfrm>
          <a:prstGeom prst="rect">
            <a:avLst/>
          </a:prstGeom>
          <a:noFill/>
        </p:spPr>
        <p:txBody>
          <a:bodyPr wrap="none" lIns="91440" tIns="45720" rIns="91440" bIns="45720">
            <a:spAutoFit/>
          </a:bodyPr>
          <a:lstStyle/>
          <a:p>
            <a:pPr algn="ct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Трудоёмкость для учащихся:</a:t>
            </a:r>
          </a:p>
        </p:txBody>
      </p:sp>
      <p:sp>
        <p:nvSpPr>
          <p:cNvPr id="8" name="Прямоугольник 7"/>
          <p:cNvSpPr/>
          <p:nvPr/>
        </p:nvSpPr>
        <p:spPr>
          <a:xfrm>
            <a:off x="571472" y="5643578"/>
            <a:ext cx="1107996" cy="369332"/>
          </a:xfrm>
          <a:prstGeom prst="rect">
            <a:avLst/>
          </a:prstGeom>
          <a:noFill/>
        </p:spPr>
        <p:txBody>
          <a:bodyPr wrap="none" lIns="91440" tIns="45720" rIns="91440" bIns="45720">
            <a:spAutoFit/>
          </a:bodyPr>
          <a:lstStyle/>
          <a:p>
            <a:pPr algn="ct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Риски:	</a:t>
            </a:r>
          </a:p>
        </p:txBody>
      </p:sp>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4)">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pPr algn="l"/>
            <a:r>
              <a:rPr lang="ru-RU" sz="1400" dirty="0"/>
              <a:t/>
            </a:r>
            <a:br>
              <a:rPr lang="ru-RU" sz="1400" dirty="0"/>
            </a:br>
            <a:r>
              <a:rPr lang="ru-RU" sz="1400" b="1" dirty="0" err="1" smtClean="0"/>
              <a:t>Княжева</a:t>
            </a:r>
            <a:r>
              <a:rPr lang="ru-RU" sz="1400" b="1" dirty="0" smtClean="0"/>
              <a:t> И. В. занимается </a:t>
            </a:r>
            <a:r>
              <a:rPr lang="ru-RU" sz="1400" b="1" dirty="0"/>
              <a:t>самообразованием химической </a:t>
            </a:r>
            <a:r>
              <a:rPr lang="ru-RU" sz="1400" b="1" dirty="0" smtClean="0"/>
              <a:t>науки и </a:t>
            </a:r>
            <a:r>
              <a:rPr lang="ru-RU" sz="1400" b="1" dirty="0"/>
              <a:t/>
            </a:r>
            <a:br>
              <a:rPr lang="ru-RU" sz="1400" b="1" dirty="0"/>
            </a:br>
            <a:r>
              <a:rPr lang="ru-RU" sz="1400" b="1" dirty="0" smtClean="0"/>
              <a:t>принимает </a:t>
            </a:r>
            <a:r>
              <a:rPr lang="ru-RU" sz="1400" b="1" dirty="0"/>
              <a:t>активное участие в исследовательской деятельности методической работы МОУ-СОШ №</a:t>
            </a:r>
            <a:r>
              <a:rPr lang="ru-RU" sz="1400" b="1" dirty="0" smtClean="0"/>
              <a:t>1.</a:t>
            </a:r>
            <a:r>
              <a:rPr lang="ru-RU" sz="1400" b="1" dirty="0"/>
              <a:t/>
            </a:r>
            <a:br>
              <a:rPr lang="ru-RU" sz="1400" b="1" dirty="0"/>
            </a:br>
            <a:r>
              <a:rPr lang="ru-RU" sz="1400" b="1" dirty="0"/>
              <a:t>С 2006-2008 </a:t>
            </a:r>
            <a:r>
              <a:rPr lang="ru-RU" sz="1400" b="1" dirty="0" err="1" smtClean="0"/>
              <a:t>уч</a:t>
            </a:r>
            <a:r>
              <a:rPr lang="ru-RU" sz="1400" b="1" dirty="0" smtClean="0"/>
              <a:t>. </a:t>
            </a:r>
            <a:r>
              <a:rPr lang="ru-RU" sz="1400" b="1" dirty="0"/>
              <a:t>года </a:t>
            </a:r>
            <a:r>
              <a:rPr lang="ru-RU" sz="1400" b="1" dirty="0" smtClean="0"/>
              <a:t>преподает </a:t>
            </a:r>
            <a:r>
              <a:rPr lang="ru-RU" sz="1400" b="1" dirty="0"/>
              <a:t>элективный курс по     химии в 9-ых классах на основе авторской программы, которая даёт возможность формирование у учащихся  практических навыков работы с химическими реактивами и оборудованием и дальнейшее использование этих знаний  в своей деятельности в бытовых ситуациях</a:t>
            </a:r>
            <a:r>
              <a:rPr lang="ru-RU" sz="1400" b="1" dirty="0" smtClean="0"/>
              <a:t>.</a:t>
            </a:r>
            <a:r>
              <a:rPr lang="ru-RU" sz="1400" dirty="0"/>
              <a:t/>
            </a:r>
            <a:br>
              <a:rPr lang="ru-RU" sz="1400" dirty="0"/>
            </a:br>
            <a:r>
              <a:rPr lang="ru-RU" sz="1400" b="1" dirty="0" smtClean="0"/>
              <a:t> Результативностью педагога  является участия в  </a:t>
            </a:r>
            <a:r>
              <a:rPr lang="ru-RU" sz="1400" b="1" dirty="0"/>
              <a:t>методической и </a:t>
            </a:r>
            <a:r>
              <a:rPr lang="ru-RU" sz="1400" b="1" dirty="0" smtClean="0"/>
              <a:t>научно-исследовательской  </a:t>
            </a:r>
            <a:r>
              <a:rPr lang="ru-RU" sz="1400" b="1" dirty="0"/>
              <a:t>работе.</a:t>
            </a:r>
            <a:r>
              <a:rPr lang="ru-RU" sz="1400" dirty="0"/>
              <a:t/>
            </a:r>
            <a:br>
              <a:rPr lang="ru-RU" sz="1400" dirty="0"/>
            </a:br>
            <a:r>
              <a:rPr lang="ru-RU" sz="1400" b="1" dirty="0"/>
              <a:t>С 2004 учебного года </a:t>
            </a:r>
            <a:r>
              <a:rPr lang="ru-RU" sz="1400" b="1" dirty="0" smtClean="0"/>
              <a:t>занимается </a:t>
            </a:r>
            <a:r>
              <a:rPr lang="ru-RU" sz="1400" b="1" dirty="0"/>
              <a:t>обобщением методической </a:t>
            </a:r>
            <a:r>
              <a:rPr lang="ru-RU" sz="1400" b="1" dirty="0" smtClean="0"/>
              <a:t>направленности</a:t>
            </a:r>
            <a:r>
              <a:rPr lang="ru-RU" sz="1400" b="1" dirty="0"/>
              <a:t>, по деятельности:                                                                                                                -подготовки учебно-методической и организационно-педагогической </a:t>
            </a:r>
            <a:r>
              <a:rPr lang="ru-RU" sz="1400" b="1" dirty="0" smtClean="0"/>
              <a:t>документации</a:t>
            </a:r>
            <a:r>
              <a:rPr lang="ru-RU" sz="1400" b="1" dirty="0"/>
              <a:t>;                                                                                                                                  -показ методической работы актуальности и сущности работы  по </a:t>
            </a:r>
            <a:r>
              <a:rPr lang="ru-RU" sz="1400" b="1" dirty="0" smtClean="0"/>
              <a:t>химическому </a:t>
            </a:r>
            <a:r>
              <a:rPr lang="ru-RU" sz="1400" b="1" dirty="0"/>
              <a:t>направлению;                                                                                                                      - </a:t>
            </a:r>
            <a:r>
              <a:rPr lang="ru-RU" sz="1400" b="1" dirty="0" smtClean="0"/>
              <a:t>организации </a:t>
            </a:r>
            <a:r>
              <a:rPr lang="ru-RU" sz="1400" b="1" dirty="0"/>
              <a:t>самообразования, проведение теоретических и </a:t>
            </a:r>
            <a:r>
              <a:rPr lang="ru-RU" sz="1400" b="1" dirty="0" smtClean="0"/>
              <a:t>практических </a:t>
            </a:r>
            <a:r>
              <a:rPr lang="ru-RU" sz="1400" b="1" dirty="0"/>
              <a:t>семинаров;                                                                                                                                 -показ опыта работ с помощью открытых мероприятий, инновационных  технологий;                                                                                                                              -подведение итогов каждого этапа работы и постановку новых ближних и      дальних перспектив.                                                                     </a:t>
            </a:r>
            <a:r>
              <a:rPr lang="ru-RU" sz="1400" dirty="0"/>
              <a:t/>
            </a:r>
            <a:br>
              <a:rPr lang="ru-RU" sz="1400" dirty="0"/>
            </a:br>
            <a:r>
              <a:rPr lang="ru-RU" sz="1400" b="1" dirty="0"/>
              <a:t> Ежегодно </a:t>
            </a:r>
            <a:r>
              <a:rPr lang="ru-RU" sz="1400" b="1" dirty="0" smtClean="0"/>
              <a:t>принимает </a:t>
            </a:r>
            <a:r>
              <a:rPr lang="ru-RU" sz="1400" b="1" dirty="0"/>
              <a:t>активное участие в методической работе района и школы, </a:t>
            </a:r>
            <a:r>
              <a:rPr lang="ru-RU" sz="1400" b="1" dirty="0" smtClean="0"/>
              <a:t>является </a:t>
            </a:r>
            <a:r>
              <a:rPr lang="ru-RU" sz="1400" b="1" dirty="0"/>
              <a:t>членом экспертного совета  при МОУ СОШ №1 и управлении образования администрации  </a:t>
            </a:r>
            <a:r>
              <a:rPr lang="ru-RU" sz="1400" b="1" dirty="0" err="1"/>
              <a:t>Аркадакского</a:t>
            </a:r>
            <a:r>
              <a:rPr lang="ru-RU" sz="1400" b="1" dirty="0"/>
              <a:t> </a:t>
            </a:r>
            <a:r>
              <a:rPr lang="ru-RU" sz="1400" b="1" dirty="0" smtClean="0"/>
              <a:t>района. </a:t>
            </a:r>
            <a:r>
              <a:rPr lang="ru-RU" sz="1400" dirty="0"/>
              <a:t/>
            </a:r>
            <a:br>
              <a:rPr lang="ru-RU" sz="1400" dirty="0"/>
            </a:br>
            <a:r>
              <a:rPr lang="ru-RU" sz="1400" b="1" dirty="0"/>
              <a:t>Постоянно </a:t>
            </a:r>
            <a:r>
              <a:rPr lang="ru-RU" sz="1400" b="1" dirty="0" smtClean="0"/>
              <a:t>принимает активное </a:t>
            </a:r>
            <a:r>
              <a:rPr lang="ru-RU" sz="1400" b="1" dirty="0"/>
              <a:t>участие в различных уровневых семинарах, курсах повышения  проводимые кафедрой естественного направления ГОУ  «</a:t>
            </a:r>
            <a:r>
              <a:rPr lang="ru-RU" sz="1400" b="1" dirty="0" err="1"/>
              <a:t>СарИПКиПРО</a:t>
            </a:r>
            <a:r>
              <a:rPr lang="ru-RU" sz="1400" b="1" dirty="0"/>
              <a:t>», тесно   </a:t>
            </a:r>
            <a:r>
              <a:rPr lang="ru-RU" sz="1400" b="1" dirty="0" smtClean="0"/>
              <a:t>сотрудничает </a:t>
            </a:r>
            <a:r>
              <a:rPr lang="ru-RU" sz="1400" b="1" dirty="0"/>
              <a:t>с преподавателями химической науки Саратовской  области,  щедро </a:t>
            </a:r>
            <a:r>
              <a:rPr lang="ru-RU" sz="1400" b="1" dirty="0" smtClean="0"/>
              <a:t>делится  </a:t>
            </a:r>
            <a:r>
              <a:rPr lang="ru-RU" sz="1400" b="1" dirty="0"/>
              <a:t>своими наработками с своими коллегами и  молодыми специалистами химического направления.</a:t>
            </a:r>
            <a:r>
              <a:rPr lang="ru-RU" sz="1400" dirty="0"/>
              <a:t/>
            </a:r>
            <a:br>
              <a:rPr lang="ru-RU" sz="1400" dirty="0"/>
            </a:br>
            <a:r>
              <a:rPr lang="ru-RU" sz="1400" b="1" dirty="0"/>
              <a:t> </a:t>
            </a:r>
            <a:r>
              <a:rPr lang="ru-RU" sz="1400" dirty="0"/>
              <a:t/>
            </a:r>
            <a:br>
              <a:rPr lang="ru-RU" sz="1400" dirty="0"/>
            </a:br>
            <a:endParaRPr lang="ru-RU" sz="1400" dirty="0"/>
          </a:p>
        </p:txBody>
      </p:sp>
      <p:sp>
        <p:nvSpPr>
          <p:cNvPr id="3" name="Прямоугольник 2"/>
          <p:cNvSpPr/>
          <p:nvPr/>
        </p:nvSpPr>
        <p:spPr>
          <a:xfrm>
            <a:off x="3000364" y="500042"/>
            <a:ext cx="3877985" cy="369332"/>
          </a:xfrm>
          <a:prstGeom prst="rect">
            <a:avLst/>
          </a:prstGeom>
          <a:noFill/>
        </p:spPr>
        <p:txBody>
          <a:bodyPr wrap="none" lIns="91440" tIns="45720" rIns="91440" bIns="45720">
            <a:spAutoFit/>
          </a:bodyPr>
          <a:lstStyle/>
          <a:p>
            <a:pPr algn="ctr"/>
            <a:r>
              <a:rPr lang="ru-RU"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Условия   реализации  изменений.	</a:t>
            </a:r>
          </a:p>
        </p:txBody>
      </p:sp>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fontScale="90000"/>
          </a:bodyPr>
          <a:lstStyle/>
          <a:p>
            <a:r>
              <a:rPr lang="ru-RU" dirty="0" smtClean="0"/>
              <a:t/>
            </a:r>
            <a:br>
              <a:rPr lang="ru-RU" dirty="0" smtClean="0"/>
            </a:br>
            <a:r>
              <a:rPr lang="ru-RU" i="1" dirty="0" smtClean="0"/>
              <a:t> </a:t>
            </a:r>
            <a:r>
              <a:rPr lang="ru-RU" dirty="0" smtClean="0"/>
              <a:t/>
            </a:r>
            <a:br>
              <a:rPr lang="ru-RU" dirty="0" smtClean="0"/>
            </a:br>
            <a:r>
              <a:rPr lang="ru-RU" i="1" dirty="0" smtClean="0"/>
              <a:t> </a:t>
            </a:r>
            <a:r>
              <a:rPr lang="ru-RU" dirty="0" smtClean="0"/>
              <a:t/>
            </a:r>
            <a:br>
              <a:rPr lang="ru-RU" dirty="0" smtClean="0"/>
            </a:br>
            <a:r>
              <a:rPr lang="ru-RU" i="1" dirty="0" smtClean="0"/>
              <a:t> </a:t>
            </a:r>
            <a:r>
              <a:rPr lang="ru-RU" dirty="0" smtClean="0"/>
              <a:t/>
            </a:r>
            <a:br>
              <a:rPr lang="ru-RU" dirty="0" smtClean="0"/>
            </a:br>
            <a:r>
              <a:rPr lang="ru-RU" dirty="0"/>
              <a:t/>
            </a:r>
            <a:br>
              <a:rPr lang="ru-RU" dirty="0"/>
            </a:br>
            <a:r>
              <a:rPr lang="ru-RU" i="1" dirty="0"/>
              <a:t> </a:t>
            </a:r>
            <a:r>
              <a:rPr lang="ru-RU" dirty="0"/>
              <a:t/>
            </a:r>
            <a:br>
              <a:rPr lang="ru-RU" dirty="0"/>
            </a:br>
            <a:r>
              <a:rPr lang="ru-RU" i="1" dirty="0"/>
              <a:t> </a:t>
            </a:r>
            <a:r>
              <a:rPr lang="ru-RU" dirty="0"/>
              <a:t/>
            </a:r>
            <a:br>
              <a:rPr lang="ru-RU" dirty="0"/>
            </a:br>
            <a:r>
              <a:rPr lang="ru-RU" i="1" dirty="0"/>
              <a:t>                                  </a:t>
            </a:r>
            <a:r>
              <a:rPr lang="ru-RU" dirty="0"/>
              <a:t/>
            </a:r>
            <a:br>
              <a:rPr lang="ru-RU" dirty="0"/>
            </a:br>
            <a:r>
              <a:rPr lang="ru-RU" dirty="0"/>
              <a:t> </a:t>
            </a:r>
            <a:br>
              <a:rPr lang="ru-RU" dirty="0"/>
            </a:br>
            <a:endParaRPr lang="ru-RU" dirty="0"/>
          </a:p>
        </p:txBody>
      </p:sp>
      <p:sp>
        <p:nvSpPr>
          <p:cNvPr id="6" name="Прямоугольник 5"/>
          <p:cNvSpPr/>
          <p:nvPr/>
        </p:nvSpPr>
        <p:spPr>
          <a:xfrm>
            <a:off x="3643306" y="285728"/>
            <a:ext cx="2273058" cy="2308324"/>
          </a:xfrm>
          <a:prstGeom prst="rect">
            <a:avLst/>
          </a:prstGeom>
          <a:noFill/>
        </p:spPr>
        <p:txBody>
          <a:bodyPr wrap="none" lIns="91440" tIns="45720" rIns="91440" bIns="45720">
            <a:spAutoFit/>
          </a:bodyPr>
          <a:lstStyle/>
          <a:p>
            <a:pPr algn="ctr"/>
            <a:r>
              <a:rPr lang="ru-RU" sz="2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Конспект</a:t>
            </a:r>
            <a: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2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2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открытого</a:t>
            </a:r>
            <a: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2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2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2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урока по химии</a:t>
            </a:r>
            <a:endPar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Прямоугольник 6"/>
          <p:cNvSpPr/>
          <p:nvPr/>
        </p:nvSpPr>
        <p:spPr>
          <a:xfrm>
            <a:off x="2714612" y="2786058"/>
            <a:ext cx="4011226" cy="461665"/>
          </a:xfrm>
          <a:prstGeom prst="rect">
            <a:avLst/>
          </a:prstGeom>
          <a:noFill/>
        </p:spPr>
        <p:txBody>
          <a:bodyPr wrap="none" lIns="91440" tIns="45720" rIns="91440" bIns="45720">
            <a:spAutoFit/>
          </a:bodyPr>
          <a:lstStyle/>
          <a:p>
            <a:pPr algn="ctr"/>
            <a:r>
              <a:rPr lang="ru-RU" sz="2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Основные  свойства  солей .</a:t>
            </a:r>
            <a:endPar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Прямоугольник 7"/>
          <p:cNvSpPr/>
          <p:nvPr/>
        </p:nvSpPr>
        <p:spPr>
          <a:xfrm>
            <a:off x="5232368" y="5715016"/>
            <a:ext cx="3556678" cy="738664"/>
          </a:xfrm>
          <a:prstGeom prst="rect">
            <a:avLst/>
          </a:prstGeom>
          <a:noFill/>
        </p:spPr>
        <p:txBody>
          <a:bodyPr wrap="none" lIns="91440" tIns="45720" rIns="91440" bIns="45720">
            <a:spAutoFit/>
          </a:bodyPr>
          <a:lstStyle/>
          <a:p>
            <a:pPr algn="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учителя  химии</a:t>
            </a:r>
            <a:r>
              <a:rPr lang="en-US"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br>
              <a:rPr lang="en-US"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 </a:t>
            </a:r>
            <a:r>
              <a:rPr lang="ru-RU" sz="1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a:t>
            </a: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валификационной категории </a:t>
            </a:r>
            <a:r>
              <a:rPr lang="ru-RU"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ru-RU"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1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400" b="1" i="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Княжевой</a:t>
            </a: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И.В</a:t>
            </a: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(8 </a:t>
            </a:r>
            <a:r>
              <a:rPr lang="ru-RU" sz="1400" b="1" i="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кл</a:t>
            </a:r>
            <a:r>
              <a:rPr lang="ru-RU" sz="1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ru-RU"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rmAutofit/>
          </a:bodyPr>
          <a:lstStyle/>
          <a:p>
            <a:pPr algn="l"/>
            <a:r>
              <a:rPr lang="ru-RU" sz="1400" b="1" dirty="0" smtClean="0"/>
              <a:t>Цель</a:t>
            </a:r>
            <a:r>
              <a:rPr lang="ru-RU" sz="1400" b="1" dirty="0"/>
              <a:t>:</a:t>
            </a:r>
            <a:r>
              <a:rPr lang="ru-RU" sz="1400" dirty="0"/>
              <a:t> разобрать основные свойства солей</a:t>
            </a:r>
            <a:r>
              <a:rPr lang="ru-RU" sz="1400" dirty="0" smtClean="0"/>
              <a:t>.</a:t>
            </a:r>
            <a:r>
              <a:rPr lang="ru-RU" sz="1400" dirty="0"/>
              <a:t/>
            </a:r>
            <a:br>
              <a:rPr lang="ru-RU" sz="1400" dirty="0"/>
            </a:br>
            <a:r>
              <a:rPr lang="ru-RU" sz="1400" b="1" dirty="0"/>
              <a:t>Задачи:	</a:t>
            </a:r>
            <a:r>
              <a:rPr lang="ru-RU" sz="1400" dirty="0"/>
              <a:t/>
            </a:r>
            <a:br>
              <a:rPr lang="ru-RU" sz="1400" dirty="0"/>
            </a:br>
            <a:r>
              <a:rPr lang="ru-RU" sz="1400" dirty="0"/>
              <a:t>- расширять знания учащихся о солях;</a:t>
            </a:r>
            <a:br>
              <a:rPr lang="ru-RU" sz="1400" dirty="0"/>
            </a:br>
            <a:r>
              <a:rPr lang="ru-RU" sz="1400" dirty="0"/>
              <a:t>- выработать умения составлять формулу солей и давать им названия;</a:t>
            </a:r>
            <a:br>
              <a:rPr lang="ru-RU" sz="1400" dirty="0"/>
            </a:br>
            <a:r>
              <a:rPr lang="ru-RU" sz="1400" dirty="0"/>
              <a:t>- развить интерес к химии, активизировать познавательную деятельность</a:t>
            </a:r>
            <a:r>
              <a:rPr lang="ru-RU" sz="1400" dirty="0" smtClean="0"/>
              <a:t>.</a:t>
            </a:r>
            <a:r>
              <a:rPr lang="ru-RU" sz="1400" dirty="0"/>
              <a:t/>
            </a:r>
            <a:br>
              <a:rPr lang="ru-RU" sz="1400" dirty="0"/>
            </a:br>
            <a:r>
              <a:rPr lang="ru-RU" sz="1400" b="1" dirty="0"/>
              <a:t>Оборудование:</a:t>
            </a:r>
            <a:r>
              <a:rPr lang="ru-RU" sz="1400" dirty="0"/>
              <a:t> билеты на поезд, секундомер, </a:t>
            </a:r>
            <a:r>
              <a:rPr lang="ru-RU" sz="1400" dirty="0" err="1"/>
              <a:t>кодоскоп</a:t>
            </a:r>
            <a:r>
              <a:rPr lang="ru-RU" sz="1400" dirty="0"/>
              <a:t> (компьютер), места – </a:t>
            </a:r>
            <a:r>
              <a:rPr lang="en-US" sz="1400" dirty="0"/>
              <a:t>K</a:t>
            </a:r>
            <a:r>
              <a:rPr lang="ru-RU" sz="1400" dirty="0"/>
              <a:t>, </a:t>
            </a:r>
            <a:r>
              <a:rPr lang="en-US" sz="1400" dirty="0"/>
              <a:t>Cu</a:t>
            </a:r>
            <a:r>
              <a:rPr lang="ru-RU" sz="1400" dirty="0"/>
              <a:t>, </a:t>
            </a:r>
            <a:r>
              <a:rPr lang="en-US" sz="1400" dirty="0" err="1"/>
              <a:t>Rb</a:t>
            </a:r>
            <a:r>
              <a:rPr lang="ru-RU" sz="1400" dirty="0"/>
              <a:t>, </a:t>
            </a:r>
            <a:r>
              <a:rPr lang="en-US" sz="1400" dirty="0"/>
              <a:t>Ca</a:t>
            </a:r>
            <a:r>
              <a:rPr lang="ru-RU" sz="1400" dirty="0"/>
              <a:t>, </a:t>
            </a:r>
            <a:r>
              <a:rPr lang="en-US" sz="1400" dirty="0"/>
              <a:t>Zn</a:t>
            </a:r>
            <a:r>
              <a:rPr lang="ru-RU" sz="1400" dirty="0"/>
              <a:t>, </a:t>
            </a:r>
            <a:r>
              <a:rPr lang="en-US" sz="1400" dirty="0"/>
              <a:t>Al</a:t>
            </a:r>
            <a:r>
              <a:rPr lang="ru-RU" sz="1400" dirty="0"/>
              <a:t>, </a:t>
            </a:r>
            <a:r>
              <a:rPr lang="en-US" sz="1400" dirty="0"/>
              <a:t>Na</a:t>
            </a:r>
            <a:r>
              <a:rPr lang="ru-RU" sz="1400" dirty="0"/>
              <a:t>, </a:t>
            </a:r>
            <a:br>
              <a:rPr lang="ru-RU" sz="1400" dirty="0"/>
            </a:br>
            <a:r>
              <a:rPr lang="ru-RU" sz="1400" dirty="0"/>
              <a:t>                           </a:t>
            </a:r>
            <a:r>
              <a:rPr lang="en-US" sz="1400" dirty="0"/>
              <a:t>Mg</a:t>
            </a:r>
            <a:r>
              <a:rPr lang="ru-RU" sz="1400" dirty="0"/>
              <a:t>, </a:t>
            </a:r>
            <a:r>
              <a:rPr lang="en-US" sz="1400" dirty="0"/>
              <a:t>Li</a:t>
            </a:r>
            <a:r>
              <a:rPr lang="ru-RU" sz="1400" dirty="0"/>
              <a:t>; коллекция кристаллогидратов, инструкции, рисунок [</a:t>
            </a:r>
            <a:r>
              <a:rPr lang="ru-RU" sz="1400" dirty="0" err="1"/>
              <a:t>п.с.х.э</a:t>
            </a:r>
            <a:r>
              <a:rPr lang="ru-RU" sz="1400" dirty="0"/>
              <a:t>. Д.И. Менделеева].       </a:t>
            </a:r>
            <a:br>
              <a:rPr lang="ru-RU" sz="1400" dirty="0"/>
            </a:br>
            <a:r>
              <a:rPr lang="ru-RU" sz="1400" b="1" dirty="0"/>
              <a:t>Использованная литература:</a:t>
            </a:r>
            <a:r>
              <a:rPr lang="ru-RU" sz="1400" dirty="0"/>
              <a:t>  химия: Габриелян О.С</a:t>
            </a:r>
            <a:r>
              <a:rPr lang="ru-RU" sz="1400" dirty="0" smtClean="0"/>
              <a:t>.</a:t>
            </a:r>
            <a:br>
              <a:rPr lang="ru-RU" sz="1400" dirty="0" smtClean="0"/>
            </a:br>
            <a:r>
              <a:rPr lang="ru-RU" sz="1400" b="1" dirty="0"/>
              <a:t>Ход урока</a:t>
            </a:r>
            <a:r>
              <a:rPr lang="ru-RU" sz="1400" b="1" dirty="0" smtClean="0"/>
              <a:t>:</a:t>
            </a:r>
            <a:r>
              <a:rPr lang="ru-RU" sz="1400" dirty="0"/>
              <a:t/>
            </a:r>
            <a:br>
              <a:rPr lang="ru-RU" sz="1400" dirty="0"/>
            </a:br>
            <a:r>
              <a:rPr lang="en-US" sz="1400" b="1" dirty="0"/>
              <a:t>I</a:t>
            </a:r>
            <a:r>
              <a:rPr lang="ru-RU" sz="1400" b="1" dirty="0"/>
              <a:t>. </a:t>
            </a:r>
            <a:r>
              <a:rPr lang="ru-RU" sz="1400" dirty="0"/>
              <a:t> Организационный момент.</a:t>
            </a:r>
            <a:br>
              <a:rPr lang="ru-RU" sz="1400" dirty="0"/>
            </a:br>
            <a:r>
              <a:rPr lang="en-US" sz="1400" b="1" dirty="0"/>
              <a:t>II</a:t>
            </a:r>
            <a:r>
              <a:rPr lang="ru-RU" sz="1400" b="1" dirty="0"/>
              <a:t>. </a:t>
            </a:r>
            <a:r>
              <a:rPr lang="ru-RU" sz="1400" dirty="0"/>
              <a:t>Учитель: - Ребята, мы сегодня совершим поездку на станцию «Соли», чтобы поближе познакомится с ее жителями, вспомнить их названия и состав.  (Каждый из вас получил билет на поезд до станции  «Соли», где указано ваше место.</a:t>
            </a:r>
            <a:br>
              <a:rPr lang="ru-RU" sz="1400" dirty="0"/>
            </a:br>
            <a:r>
              <a:rPr lang="ru-RU" sz="1400" dirty="0"/>
              <a:t>- Грамзапись.</a:t>
            </a:r>
            <a:br>
              <a:rPr lang="ru-RU" sz="1400" dirty="0"/>
            </a:br>
            <a:r>
              <a:rPr lang="ru-RU" sz="1400" dirty="0"/>
              <a:t>Учитель: - Что называется кислотами?</a:t>
            </a:r>
            <a:br>
              <a:rPr lang="ru-RU" sz="1400" dirty="0"/>
            </a:br>
            <a:r>
              <a:rPr lang="ru-RU" sz="1400" dirty="0"/>
              <a:t>                 - Какие кислоты вы знаете? Примеры.</a:t>
            </a:r>
            <a:br>
              <a:rPr lang="ru-RU" sz="1400" dirty="0"/>
            </a:br>
            <a:r>
              <a:rPr lang="ru-RU" sz="1400" dirty="0"/>
              <a:t>                 - Как определяется валентность кислотного остатка?  </a:t>
            </a:r>
            <a:br>
              <a:rPr lang="ru-RU" sz="1400" dirty="0"/>
            </a:br>
            <a:r>
              <a:rPr lang="ru-RU" sz="1400" dirty="0"/>
              <a:t>                 - Что называется солями?</a:t>
            </a:r>
            <a:br>
              <a:rPr lang="ru-RU" sz="1400" dirty="0"/>
            </a:br>
            <a:r>
              <a:rPr lang="ru-RU" sz="1400" dirty="0"/>
              <a:t>- Посмотрите на свой билет и составьте формулу соли по названию вагона и вашего места.</a:t>
            </a:r>
            <a:br>
              <a:rPr lang="ru-RU" sz="1400" dirty="0"/>
            </a:br>
            <a:r>
              <a:rPr lang="ru-RU" sz="1400" dirty="0"/>
              <a:t>(Вагон: Хлориды; место: </a:t>
            </a:r>
            <a:r>
              <a:rPr lang="ru-RU" sz="1400" dirty="0" err="1"/>
              <a:t>Са</a:t>
            </a:r>
            <a:r>
              <a:rPr lang="ru-RU" sz="1400" dirty="0"/>
              <a:t> (</a:t>
            </a:r>
            <a:r>
              <a:rPr lang="en-US" sz="1400" dirty="0"/>
              <a:t>Zn</a:t>
            </a:r>
            <a:r>
              <a:rPr lang="ru-RU" sz="1400" dirty="0"/>
              <a:t>)</a:t>
            </a:r>
            <a:r>
              <a:rPr lang="en-US" sz="1400" dirty="0"/>
              <a:t>Na</a:t>
            </a:r>
            <a:r>
              <a:rPr lang="ru-RU" sz="1400" dirty="0" smtClean="0"/>
              <a:t>).</a:t>
            </a:r>
            <a:r>
              <a:rPr lang="ru-RU" sz="1400" dirty="0"/>
              <a:t/>
            </a:r>
            <a:br>
              <a:rPr lang="ru-RU" sz="1400" dirty="0"/>
            </a:br>
            <a:r>
              <a:rPr lang="ru-RU" sz="1400" dirty="0"/>
              <a:t>Гид      </a:t>
            </a:r>
            <a:r>
              <a:rPr lang="en-US" sz="1400" dirty="0" err="1"/>
              <a:t>NaCl</a:t>
            </a:r>
            <a:r>
              <a:rPr lang="ru-RU" sz="1400" dirty="0"/>
              <a:t>: - Здравствуйте, ребята! Я буду сопровождать вас до (по) станции «Соли».</a:t>
            </a:r>
            <a:br>
              <a:rPr lang="ru-RU" sz="1400" dirty="0"/>
            </a:br>
            <a:r>
              <a:rPr lang="ru-RU" sz="1400" dirty="0"/>
              <a:t>/Выступление </a:t>
            </a:r>
            <a:r>
              <a:rPr lang="en-US" sz="1400" dirty="0" err="1"/>
              <a:t>NaCl</a:t>
            </a:r>
            <a:r>
              <a:rPr lang="ru-RU" sz="1400" dirty="0" smtClean="0"/>
              <a:t>/</a:t>
            </a:r>
            <a:r>
              <a:rPr lang="ru-RU" sz="1400" dirty="0"/>
              <a:t/>
            </a:r>
            <a:br>
              <a:rPr lang="ru-RU" sz="1400" dirty="0"/>
            </a:br>
            <a:r>
              <a:rPr lang="ru-RU" sz="1400" dirty="0"/>
              <a:t>Учитель: - О каких областях применения соли вы узнали?</a:t>
            </a:r>
            <a:br>
              <a:rPr lang="ru-RU" sz="1400" dirty="0"/>
            </a:br>
            <a:r>
              <a:rPr lang="ru-RU" sz="1400" dirty="0"/>
              <a:t>                - Для каких еще целей люди сейчас используют </a:t>
            </a:r>
            <a:r>
              <a:rPr lang="en-US" sz="1400" dirty="0" err="1"/>
              <a:t>NaCl</a:t>
            </a:r>
            <a:r>
              <a:rPr lang="ru-RU" sz="1400" dirty="0"/>
              <a:t>?</a:t>
            </a:r>
            <a:br>
              <a:rPr lang="ru-RU" sz="1400" dirty="0"/>
            </a:br>
            <a:r>
              <a:rPr lang="ru-RU" sz="1400" dirty="0"/>
              <a:t>                - Знание какой науки позволяют людям широко применять это вещество</a:t>
            </a:r>
            <a:r>
              <a:rPr lang="ru-RU" sz="1400" dirty="0" smtClean="0"/>
              <a:t>?</a:t>
            </a:r>
            <a:r>
              <a:rPr lang="ru-RU" sz="1400" dirty="0"/>
              <a:t/>
            </a:r>
            <a:br>
              <a:rPr lang="ru-RU" sz="1400" dirty="0"/>
            </a:br>
            <a:endParaRPr lang="ru-RU" sz="1400" dirty="0"/>
          </a:p>
        </p:txBody>
      </p:sp>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fontScale="90000"/>
          </a:bodyPr>
          <a:lstStyle/>
          <a:p>
            <a:pPr algn="l"/>
            <a:r>
              <a:rPr lang="ru-RU" sz="1400" dirty="0" smtClean="0"/>
              <a:t>На доске окна с надписями: </a:t>
            </a:r>
            <a:r>
              <a:rPr lang="en-US" sz="1400" dirty="0" err="1" smtClean="0"/>
              <a:t>ZnCl</a:t>
            </a:r>
            <a:r>
              <a:rPr lang="ru-RU" sz="1400" dirty="0" smtClean="0"/>
              <a:t>2, </a:t>
            </a:r>
            <a:r>
              <a:rPr lang="en-US" sz="1400" dirty="0" smtClean="0"/>
              <a:t>Na</a:t>
            </a:r>
            <a:r>
              <a:rPr lang="ru-RU" sz="1400" dirty="0" smtClean="0"/>
              <a:t>2</a:t>
            </a:r>
            <a:r>
              <a:rPr lang="en-US" sz="1400" dirty="0" smtClean="0"/>
              <a:t>CO</a:t>
            </a:r>
            <a:r>
              <a:rPr lang="ru-RU" sz="1400" dirty="0" smtClean="0"/>
              <a:t>3, </a:t>
            </a:r>
            <a:r>
              <a:rPr lang="en-US" sz="1400" dirty="0" smtClean="0"/>
              <a:t>Mg</a:t>
            </a:r>
            <a:r>
              <a:rPr lang="ru-RU" sz="1400" dirty="0" smtClean="0"/>
              <a:t>3(</a:t>
            </a:r>
            <a:r>
              <a:rPr lang="en-US" sz="1400" dirty="0" smtClean="0"/>
              <a:t>PO</a:t>
            </a:r>
            <a:r>
              <a:rPr lang="ru-RU" sz="1400" dirty="0" smtClean="0"/>
              <a:t>4)2, </a:t>
            </a:r>
            <a:r>
              <a:rPr lang="en-US" sz="1400" dirty="0" smtClean="0"/>
              <a:t>Fe</a:t>
            </a:r>
            <a:r>
              <a:rPr lang="ru-RU" sz="1400" dirty="0" smtClean="0"/>
              <a:t>2(</a:t>
            </a:r>
            <a:r>
              <a:rPr lang="en-US" sz="1400" dirty="0" smtClean="0"/>
              <a:t>SO</a:t>
            </a:r>
            <a:r>
              <a:rPr lang="ru-RU" sz="1400" dirty="0" smtClean="0"/>
              <a:t>4)3, </a:t>
            </a:r>
            <a:r>
              <a:rPr lang="en-US" sz="1400" dirty="0" smtClean="0"/>
              <a:t>KNO</a:t>
            </a:r>
            <a:r>
              <a:rPr lang="ru-RU" sz="1400" dirty="0" smtClean="0"/>
              <a:t>3, </a:t>
            </a:r>
            <a:r>
              <a:rPr lang="en-US" sz="1400" dirty="0" smtClean="0"/>
              <a:t>Na</a:t>
            </a:r>
            <a:r>
              <a:rPr lang="ru-RU" sz="1400" dirty="0" smtClean="0"/>
              <a:t>2</a:t>
            </a:r>
            <a:r>
              <a:rPr lang="en-US" sz="1400" dirty="0" err="1" smtClean="0"/>
              <a:t>SiO</a:t>
            </a:r>
            <a:r>
              <a:rPr lang="ru-RU" sz="1400" dirty="0" smtClean="0"/>
              <a:t>3, </a:t>
            </a:r>
            <a:r>
              <a:rPr lang="en-US" sz="1400" dirty="0" err="1" smtClean="0"/>
              <a:t>CuI</a:t>
            </a:r>
            <a:r>
              <a:rPr lang="ru-RU" sz="1400" dirty="0" smtClean="0"/>
              <a:t>2, </a:t>
            </a:r>
            <a:r>
              <a:rPr lang="en-US" sz="1400" dirty="0" err="1" smtClean="0"/>
              <a:t>ZnSO</a:t>
            </a:r>
            <a:r>
              <a:rPr lang="ru-RU" sz="1400" dirty="0" smtClean="0"/>
              <a:t>4,  </a:t>
            </a:r>
            <a:br>
              <a:rPr lang="ru-RU" sz="1400" dirty="0" smtClean="0"/>
            </a:br>
            <a:r>
              <a:rPr lang="ru-RU" sz="1400" dirty="0" smtClean="0"/>
              <a:t>                                                 </a:t>
            </a:r>
            <a:r>
              <a:rPr lang="en-US" sz="1400" dirty="0" err="1" smtClean="0"/>
              <a:t>Pb</a:t>
            </a:r>
            <a:r>
              <a:rPr lang="en-US" sz="1400" dirty="0" smtClean="0"/>
              <a:t>(NO3)2, Al2(SO4)3, </a:t>
            </a:r>
            <a:r>
              <a:rPr lang="en-US" sz="1400" dirty="0" err="1" smtClean="0"/>
              <a:t>KBr</a:t>
            </a:r>
            <a:r>
              <a:rPr lang="en-US" sz="1400" dirty="0" smtClean="0"/>
              <a:t>, Na2SO4.</a:t>
            </a:r>
            <a:r>
              <a:rPr lang="ru-RU" sz="1400" dirty="0" smtClean="0"/>
              <a:t/>
            </a:r>
            <a:br>
              <a:rPr lang="ru-RU" sz="1400" dirty="0" smtClean="0"/>
            </a:br>
            <a:r>
              <a:rPr lang="ru-RU" sz="1400" dirty="0" smtClean="0"/>
              <a:t>(Школьники составляют формулы, открывают ставни, проверяют написанные формулы).</a:t>
            </a:r>
            <a:br>
              <a:rPr lang="ru-RU" sz="1400" dirty="0" smtClean="0"/>
            </a:br>
            <a:r>
              <a:rPr lang="ru-RU" sz="1400" dirty="0" smtClean="0"/>
              <a:t> </a:t>
            </a:r>
            <a:br>
              <a:rPr lang="ru-RU" sz="1400" dirty="0" smtClean="0"/>
            </a:br>
            <a:r>
              <a:rPr lang="ru-RU" sz="1400" dirty="0" smtClean="0"/>
              <a:t>Компьютер. Задания проецируются по вагонам.</a:t>
            </a:r>
            <a:br>
              <a:rPr lang="ru-RU" sz="1400" dirty="0" smtClean="0"/>
            </a:br>
            <a:r>
              <a:rPr lang="ru-RU" sz="1400" dirty="0" smtClean="0"/>
              <a:t>Вагон «Нитраты» - К2 </a:t>
            </a:r>
            <a:r>
              <a:rPr lang="en-US" sz="1400" dirty="0" err="1" smtClean="0"/>
              <a:t>SiO</a:t>
            </a:r>
            <a:r>
              <a:rPr lang="ru-RU" sz="1400" dirty="0" smtClean="0"/>
              <a:t>3,  </a:t>
            </a:r>
            <a:r>
              <a:rPr lang="en-US" sz="1400" dirty="0" smtClean="0"/>
              <a:t>Mg CO</a:t>
            </a:r>
            <a:r>
              <a:rPr lang="ru-RU" sz="1400" dirty="0" smtClean="0"/>
              <a:t>3, </a:t>
            </a:r>
            <a:r>
              <a:rPr lang="en-US" sz="1400" dirty="0" smtClean="0"/>
              <a:t>Zn</a:t>
            </a:r>
            <a:r>
              <a:rPr lang="ru-RU" sz="1400" dirty="0" smtClean="0"/>
              <a:t>3(</a:t>
            </a:r>
            <a:r>
              <a:rPr lang="en-US" sz="1400" dirty="0" smtClean="0"/>
              <a:t>PO</a:t>
            </a:r>
            <a:r>
              <a:rPr lang="ru-RU" sz="1400" dirty="0" smtClean="0"/>
              <a:t>4)2, </a:t>
            </a:r>
            <a:r>
              <a:rPr lang="en-US" sz="1400" dirty="0" err="1" smtClean="0"/>
              <a:t>CuCl</a:t>
            </a:r>
            <a:r>
              <a:rPr lang="ru-RU" sz="1400" dirty="0" smtClean="0"/>
              <a:t>2, </a:t>
            </a:r>
            <a:r>
              <a:rPr lang="en-US" sz="1400" dirty="0" err="1" smtClean="0"/>
              <a:t>FeSO</a:t>
            </a:r>
            <a:r>
              <a:rPr lang="ru-RU" sz="1400" dirty="0" smtClean="0"/>
              <a:t>4, </a:t>
            </a:r>
            <a:r>
              <a:rPr lang="ru-RU" sz="1400" dirty="0" err="1" smtClean="0"/>
              <a:t>Ва</a:t>
            </a:r>
            <a:r>
              <a:rPr lang="ru-RU" sz="1400" dirty="0" smtClean="0"/>
              <a:t>(</a:t>
            </a:r>
            <a:r>
              <a:rPr lang="en-US" sz="1400" dirty="0" smtClean="0"/>
              <a:t>NO</a:t>
            </a:r>
            <a:r>
              <a:rPr lang="ru-RU" sz="1400" dirty="0" smtClean="0"/>
              <a:t>3)2, </a:t>
            </a:r>
            <a:r>
              <a:rPr lang="en-US" sz="1400" dirty="0" smtClean="0"/>
              <a:t>Na</a:t>
            </a:r>
            <a:r>
              <a:rPr lang="ru-RU" sz="1400" dirty="0" smtClean="0"/>
              <a:t>2С</a:t>
            </a:r>
            <a:r>
              <a:rPr lang="en-US" sz="1400" dirty="0" smtClean="0"/>
              <a:t>O</a:t>
            </a:r>
            <a:r>
              <a:rPr lang="ru-RU" sz="1400" dirty="0" smtClean="0"/>
              <a:t>3, </a:t>
            </a:r>
            <a:r>
              <a:rPr lang="en-US" sz="1400" dirty="0" err="1" smtClean="0"/>
              <a:t>PbS</a:t>
            </a:r>
            <a:r>
              <a:rPr lang="ru-RU" sz="1400" dirty="0" smtClean="0"/>
              <a:t>, </a:t>
            </a:r>
            <a:r>
              <a:rPr lang="en-US" sz="1400" dirty="0" err="1" smtClean="0"/>
              <a:t>NaF</a:t>
            </a:r>
            <a:r>
              <a:rPr lang="ru-RU" sz="1400" dirty="0" smtClean="0"/>
              <a:t>, К</a:t>
            </a:r>
            <a:r>
              <a:rPr lang="en-US" sz="1400" dirty="0" smtClean="0"/>
              <a:t>I</a:t>
            </a:r>
            <a:r>
              <a:rPr lang="ru-RU" sz="1400" dirty="0" smtClean="0"/>
              <a:t/>
            </a:r>
            <a:br>
              <a:rPr lang="ru-RU" sz="1400" dirty="0" smtClean="0"/>
            </a:br>
            <a:r>
              <a:rPr lang="ru-RU" sz="1400" dirty="0" smtClean="0"/>
              <a:t>Вагон</a:t>
            </a:r>
            <a:r>
              <a:rPr lang="en-US" sz="1400" dirty="0" smtClean="0"/>
              <a:t> «</a:t>
            </a:r>
            <a:r>
              <a:rPr lang="ru-RU" sz="1400" dirty="0" smtClean="0"/>
              <a:t>Хлориды</a:t>
            </a:r>
            <a:r>
              <a:rPr lang="en-US" sz="1400" dirty="0" smtClean="0"/>
              <a:t>» - </a:t>
            </a:r>
            <a:r>
              <a:rPr lang="ru-RU" sz="1400" dirty="0" smtClean="0"/>
              <a:t>К</a:t>
            </a:r>
            <a:r>
              <a:rPr lang="en-US" sz="1400" dirty="0" smtClean="0"/>
              <a:t>2 SO4, </a:t>
            </a:r>
            <a:r>
              <a:rPr lang="en-US" sz="1400" dirty="0" err="1" smtClean="0"/>
              <a:t>CuS</a:t>
            </a:r>
            <a:r>
              <a:rPr lang="en-US" sz="1400" dirty="0" smtClean="0"/>
              <a:t>, Na2S, </a:t>
            </a:r>
            <a:r>
              <a:rPr lang="ru-RU" sz="1400" dirty="0" smtClean="0"/>
              <a:t>К</a:t>
            </a:r>
            <a:r>
              <a:rPr lang="en-US" sz="1400" dirty="0" smtClean="0"/>
              <a:t>Br, </a:t>
            </a:r>
            <a:r>
              <a:rPr lang="en-US" sz="1400" dirty="0" err="1" smtClean="0"/>
              <a:t>NaI</a:t>
            </a:r>
            <a:r>
              <a:rPr lang="en-US" sz="1400" dirty="0" smtClean="0"/>
              <a:t>, AlPO4,  Mg NO3, MgSO4,   </a:t>
            </a:r>
            <a:r>
              <a:rPr lang="ru-RU" sz="1400" dirty="0" smtClean="0"/>
              <a:t>С</a:t>
            </a:r>
            <a:r>
              <a:rPr lang="en-US" sz="1400" dirty="0" smtClean="0"/>
              <a:t>O3 Cl2Fe O4</a:t>
            </a:r>
            <a:r>
              <a:rPr lang="ru-RU" sz="1400" dirty="0" smtClean="0"/>
              <a:t/>
            </a:r>
            <a:br>
              <a:rPr lang="ru-RU" sz="1400" dirty="0" smtClean="0"/>
            </a:br>
            <a:r>
              <a:rPr lang="ru-RU" sz="1400" dirty="0" smtClean="0"/>
              <a:t>Вагон</a:t>
            </a:r>
            <a:r>
              <a:rPr lang="en-US" sz="1400" dirty="0" smtClean="0"/>
              <a:t> «</a:t>
            </a:r>
            <a:r>
              <a:rPr lang="ru-RU" sz="1400" dirty="0" smtClean="0"/>
              <a:t>Сульфаты</a:t>
            </a:r>
            <a:r>
              <a:rPr lang="en-US" sz="1400" dirty="0" smtClean="0"/>
              <a:t>» - ZnSO4, FePO4, BaSO4, </a:t>
            </a:r>
            <a:r>
              <a:rPr lang="en-US" sz="1400" dirty="0" err="1" smtClean="0"/>
              <a:t>FeS</a:t>
            </a:r>
            <a:r>
              <a:rPr lang="en-US" sz="1400" dirty="0" smtClean="0"/>
              <a:t>, </a:t>
            </a:r>
            <a:r>
              <a:rPr lang="en-US" sz="1400" dirty="0" err="1" smtClean="0"/>
              <a:t>KCl</a:t>
            </a:r>
            <a:r>
              <a:rPr lang="en-US" sz="1400" dirty="0" smtClean="0"/>
              <a:t>, AgNO3, Na2SO3, Li3SiO3, </a:t>
            </a:r>
            <a:r>
              <a:rPr lang="en-US" sz="1400" dirty="0" err="1" smtClean="0"/>
              <a:t>NaBr</a:t>
            </a:r>
            <a:r>
              <a:rPr lang="en-US" sz="1400" dirty="0" smtClean="0"/>
              <a:t>, NaNO3.</a:t>
            </a:r>
            <a:r>
              <a:rPr lang="ru-RU" sz="1400" dirty="0" smtClean="0"/>
              <a:t/>
            </a:r>
            <a:br>
              <a:rPr lang="ru-RU" sz="1400" dirty="0" smtClean="0"/>
            </a:br>
            <a:r>
              <a:rPr lang="ru-RU" sz="1400" dirty="0" smtClean="0"/>
              <a:t>Работа на время (секундомер)</a:t>
            </a:r>
            <a:br>
              <a:rPr lang="ru-RU" sz="1400" dirty="0" smtClean="0"/>
            </a:br>
            <a:r>
              <a:rPr lang="ru-RU" sz="1400" dirty="0" smtClean="0"/>
              <a:t> - Работа с цветной коллекцией солей. – кристаллогидраты.</a:t>
            </a:r>
            <a:br>
              <a:rPr lang="ru-RU" sz="1400" dirty="0" smtClean="0"/>
            </a:br>
            <a:r>
              <a:rPr lang="ru-RU" sz="1400" b="1" u="sng" dirty="0" smtClean="0"/>
              <a:t>Практическая работа.</a:t>
            </a:r>
            <a:r>
              <a:rPr lang="ru-RU" sz="1400" b="1" dirty="0" smtClean="0"/>
              <a:t/>
            </a:r>
            <a:br>
              <a:rPr lang="ru-RU" sz="1400" b="1" dirty="0" smtClean="0"/>
            </a:br>
            <a:r>
              <a:rPr lang="ru-RU" sz="1400" b="1" dirty="0" smtClean="0"/>
              <a:t> </a:t>
            </a:r>
            <a:r>
              <a:rPr lang="ru-RU" sz="1400" dirty="0" smtClean="0"/>
              <a:t/>
            </a:r>
            <a:br>
              <a:rPr lang="ru-RU" sz="1400" dirty="0" smtClean="0"/>
            </a:br>
            <a:r>
              <a:rPr lang="ru-RU" sz="1400" dirty="0" smtClean="0"/>
              <a:t>«Знакомство с физическими свойствами солей»</a:t>
            </a:r>
            <a:br>
              <a:rPr lang="ru-RU" sz="1400" dirty="0" smtClean="0"/>
            </a:br>
            <a:r>
              <a:rPr lang="ru-RU" sz="1400" dirty="0" smtClean="0"/>
              <a:t>- Выдаются образцы солей.</a:t>
            </a:r>
            <a:br>
              <a:rPr lang="ru-RU" sz="1400" dirty="0" smtClean="0"/>
            </a:br>
            <a:r>
              <a:rPr lang="ru-RU" sz="1400" dirty="0" smtClean="0"/>
              <a:t>- Правила по ТБ (инструктаж).</a:t>
            </a:r>
            <a:br>
              <a:rPr lang="ru-RU" sz="1400" dirty="0" smtClean="0"/>
            </a:br>
            <a:r>
              <a:rPr lang="ru-RU" sz="1400" dirty="0" smtClean="0"/>
              <a:t>- Работа по таблице (название соли, состав, физические свойства).</a:t>
            </a:r>
            <a:br>
              <a:rPr lang="ru-RU" sz="1400" dirty="0" smtClean="0"/>
            </a:br>
            <a:r>
              <a:rPr lang="ru-RU" sz="1400" dirty="0" smtClean="0"/>
              <a:t> </a:t>
            </a:r>
            <a:br>
              <a:rPr lang="ru-RU" sz="1400" dirty="0" smtClean="0"/>
            </a:br>
            <a:r>
              <a:rPr lang="ru-RU" sz="1400" dirty="0" smtClean="0"/>
              <a:t> </a:t>
            </a:r>
            <a:br>
              <a:rPr lang="ru-RU" sz="1400" dirty="0" smtClean="0"/>
            </a:br>
            <a:r>
              <a:rPr lang="ru-RU" sz="1400" dirty="0" smtClean="0"/>
              <a:t> </a:t>
            </a:r>
            <a:br>
              <a:rPr lang="ru-RU" sz="1400" dirty="0" smtClean="0"/>
            </a:br>
            <a:r>
              <a:rPr lang="ru-RU" sz="1400" dirty="0" smtClean="0"/>
              <a:t>Обсуждение результатов работы.</a:t>
            </a:r>
            <a:br>
              <a:rPr lang="ru-RU" sz="1400" dirty="0" smtClean="0"/>
            </a:br>
            <a:r>
              <a:rPr lang="ru-RU" sz="1400" b="1" dirty="0" smtClean="0"/>
              <a:t>Игра «Третий лишний».</a:t>
            </a:r>
            <a:r>
              <a:rPr lang="ru-RU" sz="1400" dirty="0" smtClean="0"/>
              <a:t/>
            </a:r>
            <a:br>
              <a:rPr lang="ru-RU" sz="1400" dirty="0" smtClean="0"/>
            </a:br>
            <a:r>
              <a:rPr lang="ru-RU" sz="1400" dirty="0" smtClean="0"/>
              <a:t>Компьютер. </a:t>
            </a:r>
            <a:r>
              <a:rPr lang="en-US" sz="1400" dirty="0" smtClean="0"/>
              <a:t>I</a:t>
            </a:r>
            <a:r>
              <a:rPr lang="ru-RU" sz="1400" dirty="0" smtClean="0"/>
              <a:t>. </a:t>
            </a:r>
            <a:r>
              <a:rPr lang="en-US" sz="1400" dirty="0" err="1" smtClean="0"/>
              <a:t>CaCl</a:t>
            </a:r>
            <a:r>
              <a:rPr lang="ru-RU" sz="1400" dirty="0" smtClean="0"/>
              <a:t>2, </a:t>
            </a:r>
            <a:r>
              <a:rPr lang="en-US" sz="1400" dirty="0" err="1" smtClean="0"/>
              <a:t>AgNO</a:t>
            </a:r>
            <a:r>
              <a:rPr lang="ru-RU" sz="1400" dirty="0" smtClean="0"/>
              <a:t>3, </a:t>
            </a:r>
            <a:r>
              <a:rPr lang="en-US" sz="1400" u="sng" dirty="0" err="1" smtClean="0"/>
              <a:t>HCl</a:t>
            </a:r>
            <a:r>
              <a:rPr lang="ru-RU" sz="1400" u="sng" dirty="0" smtClean="0"/>
              <a:t>.</a:t>
            </a:r>
            <a:r>
              <a:rPr lang="ru-RU" sz="1400" dirty="0" smtClean="0"/>
              <a:t/>
            </a:r>
            <a:br>
              <a:rPr lang="ru-RU" sz="1400" dirty="0" smtClean="0"/>
            </a:br>
            <a:r>
              <a:rPr lang="ru-RU" sz="1400" dirty="0" smtClean="0"/>
              <a:t>                     </a:t>
            </a:r>
            <a:r>
              <a:rPr lang="en-US" sz="1400" dirty="0" smtClean="0"/>
              <a:t>II.</a:t>
            </a:r>
            <a:r>
              <a:rPr lang="en-US" sz="1400" u="sng" dirty="0" smtClean="0"/>
              <a:t> </a:t>
            </a:r>
            <a:r>
              <a:rPr lang="en-US" sz="1400" u="sng" dirty="0" err="1" smtClean="0"/>
              <a:t>CuO</a:t>
            </a:r>
            <a:r>
              <a:rPr lang="en-US" sz="1400" dirty="0" smtClean="0"/>
              <a:t>, K2S, FePO4.</a:t>
            </a:r>
            <a:r>
              <a:rPr lang="ru-RU" sz="1400" dirty="0" smtClean="0"/>
              <a:t/>
            </a:r>
            <a:br>
              <a:rPr lang="ru-RU" sz="1400" dirty="0" smtClean="0"/>
            </a:br>
            <a:r>
              <a:rPr lang="en-US" sz="1400" dirty="0" smtClean="0"/>
              <a:t>                     III. MgCl2, </a:t>
            </a:r>
            <a:r>
              <a:rPr lang="en-US" sz="1400" u="sng" dirty="0" smtClean="0"/>
              <a:t>Mg</a:t>
            </a:r>
            <a:r>
              <a:rPr lang="en-US" sz="1400" dirty="0" smtClean="0"/>
              <a:t>, CuSO4.</a:t>
            </a:r>
            <a:r>
              <a:rPr lang="ru-RU" sz="1400" dirty="0" smtClean="0"/>
              <a:t/>
            </a:r>
            <a:br>
              <a:rPr lang="ru-RU" sz="1400" dirty="0" smtClean="0"/>
            </a:br>
            <a:r>
              <a:rPr lang="en-US" sz="1400" dirty="0" smtClean="0"/>
              <a:t>                     IV</a:t>
            </a:r>
            <a:r>
              <a:rPr lang="ru-RU" sz="1400" dirty="0" smtClean="0"/>
              <a:t>. </a:t>
            </a:r>
            <a:r>
              <a:rPr lang="en-US" sz="1400" dirty="0" smtClean="0"/>
              <a:t>N</a:t>
            </a:r>
            <a:r>
              <a:rPr lang="ru-RU" sz="1400" dirty="0" smtClean="0"/>
              <a:t>2</a:t>
            </a:r>
            <a:r>
              <a:rPr lang="en-US" sz="1400" dirty="0" smtClean="0"/>
              <a:t>NO</a:t>
            </a:r>
            <a:r>
              <a:rPr lang="ru-RU" sz="1400" dirty="0" smtClean="0"/>
              <a:t>3, </a:t>
            </a:r>
            <a:r>
              <a:rPr lang="en-US" sz="1400" dirty="0" err="1" smtClean="0"/>
              <a:t>ZnSO</a:t>
            </a:r>
            <a:r>
              <a:rPr lang="ru-RU" sz="1400" dirty="0" smtClean="0"/>
              <a:t>3, </a:t>
            </a:r>
            <a:r>
              <a:rPr lang="en-US" sz="1400" dirty="0" smtClean="0"/>
              <a:t>H</a:t>
            </a:r>
            <a:r>
              <a:rPr lang="ru-RU" sz="1400" dirty="0" smtClean="0"/>
              <a:t>3</a:t>
            </a:r>
            <a:r>
              <a:rPr lang="en-US" sz="1400" dirty="0" smtClean="0"/>
              <a:t>PO</a:t>
            </a:r>
            <a:r>
              <a:rPr lang="ru-RU" sz="1400" dirty="0" smtClean="0"/>
              <a:t>4.</a:t>
            </a:r>
            <a:br>
              <a:rPr lang="ru-RU" sz="1400" dirty="0" smtClean="0"/>
            </a:br>
            <a:r>
              <a:rPr lang="ru-RU" sz="1400" dirty="0" smtClean="0"/>
              <a:t>- Составление химических уравнений реакций.</a:t>
            </a:r>
            <a:br>
              <a:rPr lang="ru-RU" sz="1400" dirty="0" smtClean="0"/>
            </a:br>
            <a:r>
              <a:rPr lang="ru-RU" sz="1400" dirty="0" smtClean="0"/>
              <a:t>	</a:t>
            </a:r>
            <a:r>
              <a:rPr lang="en-US" sz="1400" dirty="0" smtClean="0"/>
              <a:t>I </a:t>
            </a:r>
            <a:r>
              <a:rPr lang="ru-RU" sz="1400" dirty="0" smtClean="0"/>
              <a:t>в</a:t>
            </a:r>
            <a:r>
              <a:rPr lang="en-US" sz="1400" dirty="0" smtClean="0"/>
              <a:t>.  K, Al, N2, PO4, CO3, Cl.</a:t>
            </a:r>
            <a:r>
              <a:rPr lang="ru-RU" sz="1400" dirty="0" smtClean="0"/>
              <a:t/>
            </a:r>
            <a:br>
              <a:rPr lang="ru-RU" sz="1400" dirty="0" smtClean="0"/>
            </a:br>
            <a:r>
              <a:rPr lang="en-US" sz="1400" dirty="0" smtClean="0"/>
              <a:t>	II </a:t>
            </a:r>
            <a:r>
              <a:rPr lang="ru-RU" sz="1400" dirty="0" smtClean="0"/>
              <a:t>в</a:t>
            </a:r>
            <a:r>
              <a:rPr lang="en-US" sz="1400" dirty="0" smtClean="0"/>
              <a:t>. … … </a:t>
            </a:r>
            <a:r>
              <a:rPr lang="ru-RU" sz="1400" dirty="0" smtClean="0"/>
              <a:t/>
            </a:r>
            <a:br>
              <a:rPr lang="ru-RU" sz="1400" dirty="0" smtClean="0"/>
            </a:br>
            <a:r>
              <a:rPr lang="en-US" sz="1400" dirty="0" smtClean="0"/>
              <a:t>                  III </a:t>
            </a:r>
            <a:r>
              <a:rPr lang="ru-RU" sz="1400" dirty="0" smtClean="0"/>
              <a:t>в</a:t>
            </a:r>
            <a:r>
              <a:rPr lang="en-US" sz="1400" dirty="0" smtClean="0"/>
              <a:t>. … </a:t>
            </a:r>
            <a:r>
              <a:rPr lang="ru-RU" sz="1400" dirty="0" smtClean="0"/>
              <a:t/>
            </a:r>
            <a:br>
              <a:rPr lang="ru-RU" sz="1400" dirty="0" smtClean="0"/>
            </a:br>
            <a:r>
              <a:rPr lang="en-US" sz="1400" dirty="0" smtClean="0"/>
              <a:t>	IV </a:t>
            </a:r>
            <a:r>
              <a:rPr lang="ru-RU" sz="1400" dirty="0" smtClean="0"/>
              <a:t>в</a:t>
            </a:r>
            <a:r>
              <a:rPr lang="en-US" sz="1400" dirty="0" smtClean="0"/>
              <a:t>. … </a:t>
            </a:r>
            <a:r>
              <a:rPr lang="ru-RU" sz="1400" dirty="0" smtClean="0"/>
              <a:t/>
            </a:r>
            <a:br>
              <a:rPr lang="ru-RU" sz="1400" dirty="0" smtClean="0"/>
            </a:br>
            <a:r>
              <a:rPr lang="ru-RU" sz="1400" dirty="0" smtClean="0"/>
              <a:t>Ответы проверяет гид </a:t>
            </a:r>
            <a:r>
              <a:rPr lang="en-US" sz="1400" dirty="0" err="1" smtClean="0"/>
              <a:t>NaCl</a:t>
            </a:r>
            <a:r>
              <a:rPr lang="ru-RU" sz="1400" dirty="0" smtClean="0"/>
              <a:t>.</a:t>
            </a:r>
            <a:br>
              <a:rPr lang="ru-RU" sz="1400" dirty="0" smtClean="0"/>
            </a:br>
            <a:r>
              <a:rPr lang="ru-RU" sz="1400" dirty="0" smtClean="0"/>
              <a:t> </a:t>
            </a:r>
            <a:br>
              <a:rPr lang="ru-RU" sz="1400" dirty="0" smtClean="0"/>
            </a:br>
            <a:r>
              <a:rPr lang="ru-RU" sz="1400" b="1" dirty="0" smtClean="0"/>
              <a:t>Учитель подводит итоги.</a:t>
            </a:r>
            <a:endParaRPr lang="ru-RU" sz="1400" b="1" dirty="0"/>
          </a:p>
        </p:txBody>
      </p:sp>
      <p:pic>
        <p:nvPicPr>
          <p:cNvPr id="3074" name="Picture 2" descr="C:\Users\Княжева. И.В\Desktop\Фото\SANY2240.JPG"/>
          <p:cNvPicPr>
            <a:picLocks noChangeAspect="1" noChangeArrowheads="1"/>
          </p:cNvPicPr>
          <p:nvPr/>
        </p:nvPicPr>
        <p:blipFill>
          <a:blip r:embed="rId3" cstate="print"/>
          <a:srcRect/>
          <a:stretch>
            <a:fillRect/>
          </a:stretch>
        </p:blipFill>
        <p:spPr bwMode="auto">
          <a:xfrm>
            <a:off x="4643438" y="3571876"/>
            <a:ext cx="3840000" cy="2880000"/>
          </a:xfrm>
          <a:prstGeom prst="rect">
            <a:avLst/>
          </a:prstGeom>
          <a:noFill/>
        </p:spPr>
      </p:pic>
    </p:spTree>
  </p:cSld>
  <p:clrMapOvr>
    <a:masterClrMapping/>
  </p:clrMapOvr>
  <p:transition spd="med" advTm="10000">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4)">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132</Words>
  <Application>Microsoft Office PowerPoint</Application>
  <PresentationFormat>Экран (4:3)</PresentationFormat>
  <Paragraphs>33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vt:lpstr>
      <vt:lpstr>  Княжева И.В. преподает  в МОУ-СОШ №1 г.Аркадака с 1991 года.  В настоящее время Инна Владимировна работает над педагогической темой: «Личностно-ориентированный под ход  в  обучении  учащихся  через  организацию самостоятельных работ с  применением  инновационных  технологий в химическом процессе». Основную цель в  преподавании химии  Княжева И.В. видит в  дифференцированном подходе к обучению учащихся, в  формировании гуманистических и экологических представлений в процесс    химического обучения.                                                                         Идея дифференцированного подхода к обучению школьников Инна Владимировна  предлагает выбор учащимся на определенной ступени обучения учебных дисциплин, которые представляют для них наибольший интерес и с которым они связывают свою дальнейшую профессиональную специализацию. Поэтому сегодня в обучении химии учитель  раскрывает связь между химическими знаниями и повседневной жизнью человека, его здоровье, проблемы, возникающими перед ними в различных бытовых ситуациях. Княжева И.В.  вносит свой вклад в решение данной проблемы. От  того, как она организует учебно-воспита-тельный процесс, спланирует деятельность ученика, какими критериями качества будет руководствоваться,  зависит  здоровье школьника, интерес к выбору предмета. Таким образом ,в современной системе образования качественным можно считать тот урок химии, который сберегает здоровье ученика, помогает ему реализовать заложенный потенциал, формирует интерес и желание к химическим познаниям ,помогает преодолеть все трудности ради достижения олимпиадных побед, конкурсов ,высшего образования; побед над собой.  </vt:lpstr>
      <vt:lpstr>       В своей работе Княжева Инна Владимировна ставит: спроектировать систему оценки эффективности урока химии посредством разработанных критериев качеств.  - применение критериев качеств для получения высоких результатов; - развитие логического мышления, активности учащихся;                                                                                                                                                 - формирование стремления к познанию химического      процесса;                                                                                                                                                                                         - подготовка к решению нестандартных задач, выполнению ЕГЭ;                                                                                                                                                         - выработка стремления к здоровому образу жизни.                                                - успешность достижений учащихся в урочной и внеурочной деятельности; - развитие желания заниматься наукой химией; - умение справляться с трудностями в обучении; - стремление быть всегда в физической форме и следовать   по пути сохранения своего здоровья.  Однако из противоречий в учебной дисциплине  «химии» является цель курса предмета и реальные достижения учащихся.   Программный материал ,требования к выпускнику ориентируют учителя на выполнение жестких норм подготовки    обучающихся, не учитывая их индивидуальных особенностей, склонности к химическим занятиям, соматического здоровья. Это противоречие порождает парадоксальную   ситуацию: вместо заинтересованного познания школьника порой происходит обратная картина, когда ученик теряет интерес к предмету, затрачивает невероятные усилия для  достижения нужных результатов. Контролирующие органы, к сожалению, по-прежнему судят об эффективности труда учителя химии по данным критериям-нормам: чем больше учащихся показало хороший (высокий) результат сдачи химии, тем успешнее учитель. Поэтому мне видится выход из данной ситуации в разработке критериев качеств уроков химии, учитывая особенности и склонности учащихся к химическим познаниям.</vt:lpstr>
      <vt:lpstr>  На федеральном уровне отсутствуют критерии качества уроков химии, так как их разработка принадлежит образовательному учреждению. Это даёт Инне Владимировне использовать ряд преимуществ: учёт особенностей социума, интересов, потребности учащихся, возможности использования ресурсов и др.   Она применяет следующие критерии оценки качества урока химии:                                                                                                                                      -   выполнение санитарно-гигиенических норм;                                    -   оснащение необходимым химическим оборудованием;   -   моделирование плотности урока;                                                -   применение образовательных, инновационных технологий учитывая  здоровьесберегающие направления;              -  использование индивидуального и дифференцированного подхода;                                                                                        -   чередование различной степени сложноуровневых заданий;                                                                                                             -   учёт интересов и потребностей учащихся;                                 -  создание оптимальной комфортности в урочной и внеурочной   деятельности;                                                                        -  предоставление условий стимулирующего оценивания  достижений   учащихся (портфолио);                                                  -  развитие успешности воспитанников, исходя из их возможностей.                                                                                           Считает, что данные критерии способствуют  повышению качества образовательных услуг,  создают оптимальные условия ученику для  самореализации, развивают рефлексию  обучающихся, любознательность, в совершенстве  владеть химическими познаниями, позволяют  воспитывать здоровую личность.</vt:lpstr>
      <vt:lpstr> Достижения учащихся Инна Владимировна оценивает на основе их индивидуальных особенностей: усвоение базового объёма химических знаний, формирование реалистического взгляда на  природу химии и место в ней, определение культуры мышления и поведения, разумного и ответственного отношения к себе и окружающим. Это позволяет использовать   электронные  формы контроля во время аудиторной и не-    аудиторной занятости , большой помощью которой  является  химический кабинет и химическая  лаборатория.     - критерии качества уроков химии действуют только на территории  данного образовательного учреждения;                            - на уроке Российской Федерации по химии отсутствуют   критерии стимулирующего оценивания достижений учащихся;                                                                                                      - разработчики требований к выпускникам по предмету химии не предоставляют возможности учителю самостоятельно разрабатывать нормы подготовки учащихся.                     - разработка критериев качества уроков химии требует от учителя дополнительной подготовки и интеллектуальных    усилий;                                                                                                            - проектирование здоровьесберегающих норм подготовки   учащихся в кабинете химии и химической лабораторией;     -создание проектных работ как методов защиты.  - разработка критериев качества успешного прохождения учебного материала требует от учащихся тщательной само подготовки;                                                                                             - разработки проектных и исследовательских  работ.               - могут быть замечания со стороны проверяющих, не принимающих инновационный подход.</vt:lpstr>
      <vt:lpstr> Княжева И. В. занимается самообразованием химической науки и  принимает активное участие в исследовательской деятельности методической работы МОУ-СОШ №1. С 2006-2008 уч. года преподает элективный курс по     химии в 9-ых классах на основе авторской программы, которая даёт возможность формирование у учащихся  практических навыков работы с химическими реактивами и оборудованием и дальнейшее использование этих знаний  в своей деятельности в бытовых ситуациях.  Результативностью педагога  является участия в  методической и научно-исследовательской  работе. С 2004 учебного года занимается обобщением методической направленности, по деятельности:                                                                                                                -подготовки учебно-методической и организационно-педагогической документации;                                                                                                                                  -показ методической работы актуальности и сущности работы  по химическому направлению;                                                                                                                      - организации самообразования, проведение теоретических и практических семинаров;                                                                                                                                 -показ опыта работ с помощью открытых мероприятий, инновационных  технологий;                                                                                                                              -подведение итогов каждого этапа работы и постановку новых ближних и      дальних перспектив.                                                                       Ежегодно принимает активное участие в методической работе района и школы, является членом экспертного совета  при МОУ СОШ №1 и управлении образования администрации  Аркадакского района.  Постоянно принимает активное участие в различных уровневых семинарах, курсах повышения  проводимые кафедрой естественного направления ГОУ  «СарИПКиПРО», тесно   сотрудничает с преподавателями химической науки Саратовской  области,  щедро делится  своими наработками с своими коллегами и  молодыми специалистами химического направления.   </vt:lpstr>
      <vt:lpstr>                                                 </vt:lpstr>
      <vt:lpstr>Цель: разобрать основные свойства солей. Задачи:  - расширять знания учащихся о солях; - выработать умения составлять формулу солей и давать им названия; - развить интерес к химии, активизировать познавательную деятельность. Оборудование: билеты на поезд, секундомер, кодоскоп (компьютер), места – K, Cu, Rb, Ca, Zn, Al, Na,                             Mg, Li; коллекция кристаллогидратов, инструкции, рисунок [п.с.х.э. Д.И. Менделеева].        Использованная литература:  химия: Габриелян О.С. Ход урока: I.  Организационный момент. II. Учитель: - Ребята, мы сегодня совершим поездку на станцию «Соли», чтобы поближе познакомится с ее жителями, вспомнить их названия и состав.  (Каждый из вас получил билет на поезд до станции  «Соли», где указано ваше место. - Грамзапись. Учитель: - Что называется кислотами?                  - Какие кислоты вы знаете? Примеры.                  - Как определяется валентность кислотного остатка?                    - Что называется солями? - Посмотрите на свой билет и составьте формулу соли по названию вагона и вашего места. (Вагон: Хлориды; место: Са (Zn)Na). Гид      NaCl: - Здравствуйте, ребята! Я буду сопровождать вас до (по) станции «Соли». /Выступление NaCl/ Учитель: - О каких областях применения соли вы узнали?                 - Для каких еще целей люди сейчас используют NaCl?                 - Знание какой науки позволяют людям широко применять это вещество? </vt:lpstr>
      <vt:lpstr>На доске окна с надписями: ZnCl2, Na2CO3, Mg3(PO4)2, Fe2(SO4)3, KNO3, Na2SiO3, CuI2, ZnSO4,                                                    Pb(NO3)2, Al2(SO4)3, KBr, Na2SO4. (Школьники составляют формулы, открывают ставни, проверяют написанные формулы).   Компьютер. Задания проецируются по вагонам. Вагон «Нитраты» - К2 SiO3,  Mg CO3, Zn3(PO4)2, CuCl2, FeSO4, Ва(NO3)2, Na2СO3, PbS, NaF, КI Вагон «Хлориды» - К2 SO4, CuS, Na2S, КBr, NaI, AlPO4,  Mg NO3, MgSO4,   СO3 Cl2Fe O4 Вагон «Сульфаты» - ZnSO4, FePO4, BaSO4, FeS, KCl, AgNO3, Na2SO3, Li3SiO3, NaBr, NaNO3. Работа на время (секундомер)  - Работа с цветной коллекцией солей. – кристаллогидраты. Практическая работа.   «Знакомство с физическими свойствами солей» - Выдаются образцы солей. - Правила по ТБ (инструктаж). - Работа по таблице (название соли, состав, физические свойства).       Обсуждение результатов работы. Игра «Третий лишний». Компьютер. I. CaCl2, AgNO3, HCl.                      II. CuO, K2S, FePO4.                      III. MgCl2, Mg, CuSO4.                      IV. N2NO3, ZnSO3, H3PO4. - Составление химических уравнений реакций.  I в.  K, Al, N2, PO4, CO3, Cl.  II в. … …                    III в. …   IV в. …  Ответы проверяет гид NaCl.   Учитель подводит итоги.</vt:lpstr>
      <vt:lpstr>                          учителя  химии, I квалификационной категории                                            Княжевой И.В. (8 кл.) </vt:lpstr>
      <vt:lpstr>Программа заседания клуба I.  Приветствие команд. II. Разминка. III. Конкурс капитанов. IV. Задания команд. V. Музыкальный  конкурс. VI. Д/з «Там на химических дорожках» (сценки) VII. Ритуал посвящения.     Учитель (ученики): Химия – это наука, умеющая творить чудеса.                              … Химия – это наука; и, как всякая наука, требует к себе самого серьезного отношения.                          … Химия – это наука о веществах и превращениях… I.  Приветствие команд:        1. «Атомы»                                                  2. «Химики»                                                  3. «Мушкетеры»                                                  4. «В химии только девочки»                                                  5. «Знайки» II. Разминка.             Разминку проводят учащиеся 11-х классов.             Гимнастика  тума (каждой команде по очереди в виде экспресс - опроса задаются простые              вопросы, на которые они быстро отвечают.)  - Самый легкий газ? - Валентность О2?  и т.д.  </vt:lpstr>
      <vt:lpstr>III. Конкурс капитанов.           На сцену выходят только капитаны (вопросы и задания для них)           I.а) Конкретные знания химических понятий;             б) На смекалку              II. Загадки по химическим страницам учебного материала.   IV. Задания команд.         Задания перед музыкальным конкурсом. - Что больше  напишет за определенное время формул и оксидов? - Оборудование (перечислять в письменном виде) - Опыт (получение NaCl)   V. Музыкальный конкурс (песни + инсценировка) «Атомы»,  «Химики»,  «Мушкетеры»,  «В химии только девочки», «Знайки».   VI. Д/з «Там на химических дорожках» (сценки). Каждая из команд представляет свою инсценировку.    VII. Ритуал посвящения. Учащиеся старших классов (10,11) подводят итоги конкурсов, совершают ритуал.   V III. Поздравление команд.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Обобщение и  распространение педагогического опыта учителя химии, 1 квалификационной категории  МОУ СОШ № 1 г. Аркадака Княжевой И.В. в методической и научно-исследовательской работе</dc:title>
  <dc:creator>Княжева. И.В</dc:creator>
  <cp:lastModifiedBy>Княжева. И.В</cp:lastModifiedBy>
  <cp:revision>13</cp:revision>
  <dcterms:created xsi:type="dcterms:W3CDTF">2008-12-01T08:17:59Z</dcterms:created>
  <dcterms:modified xsi:type="dcterms:W3CDTF">2008-12-01T10:15:10Z</dcterms:modified>
</cp:coreProperties>
</file>